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403" r:id="rId3"/>
    <p:sldId id="402" r:id="rId4"/>
    <p:sldId id="355" r:id="rId5"/>
    <p:sldId id="356" r:id="rId6"/>
    <p:sldId id="357" r:id="rId7"/>
    <p:sldId id="358" r:id="rId8"/>
    <p:sldId id="361" r:id="rId9"/>
    <p:sldId id="290" r:id="rId10"/>
    <p:sldId id="350" r:id="rId11"/>
    <p:sldId id="405" r:id="rId12"/>
    <p:sldId id="326" r:id="rId13"/>
    <p:sldId id="327" r:id="rId14"/>
    <p:sldId id="352" r:id="rId15"/>
    <p:sldId id="364" r:id="rId16"/>
    <p:sldId id="363" r:id="rId17"/>
    <p:sldId id="359" r:id="rId18"/>
    <p:sldId id="351" r:id="rId19"/>
    <p:sldId id="353" r:id="rId20"/>
    <p:sldId id="360" r:id="rId21"/>
    <p:sldId id="354" r:id="rId22"/>
    <p:sldId id="312" r:id="rId23"/>
    <p:sldId id="404" r:id="rId24"/>
    <p:sldId id="329" r:id="rId25"/>
    <p:sldId id="330" r:id="rId26"/>
    <p:sldId id="313" r:id="rId27"/>
    <p:sldId id="374" r:id="rId28"/>
    <p:sldId id="406" r:id="rId29"/>
    <p:sldId id="331" r:id="rId30"/>
    <p:sldId id="348" r:id="rId31"/>
    <p:sldId id="411" r:id="rId32"/>
    <p:sldId id="347" r:id="rId33"/>
    <p:sldId id="398" r:id="rId34"/>
    <p:sldId id="365" r:id="rId35"/>
    <p:sldId id="369" r:id="rId36"/>
    <p:sldId id="366" r:id="rId37"/>
    <p:sldId id="370" r:id="rId38"/>
    <p:sldId id="371" r:id="rId39"/>
    <p:sldId id="372" r:id="rId40"/>
    <p:sldId id="373" r:id="rId41"/>
    <p:sldId id="375" r:id="rId42"/>
    <p:sldId id="377" r:id="rId43"/>
    <p:sldId id="379" r:id="rId44"/>
    <p:sldId id="408" r:id="rId45"/>
    <p:sldId id="407" r:id="rId46"/>
    <p:sldId id="382" r:id="rId47"/>
    <p:sldId id="344" r:id="rId48"/>
    <p:sldId id="383" r:id="rId49"/>
    <p:sldId id="384" r:id="rId50"/>
    <p:sldId id="409" r:id="rId51"/>
    <p:sldId id="399" r:id="rId52"/>
    <p:sldId id="385" r:id="rId53"/>
    <p:sldId id="400" r:id="rId54"/>
    <p:sldId id="388" r:id="rId55"/>
    <p:sldId id="410" r:id="rId56"/>
    <p:sldId id="389" r:id="rId57"/>
    <p:sldId id="390" r:id="rId58"/>
    <p:sldId id="393" r:id="rId59"/>
    <p:sldId id="391" r:id="rId60"/>
    <p:sldId id="394" r:id="rId61"/>
    <p:sldId id="395" r:id="rId62"/>
    <p:sldId id="397" r:id="rId63"/>
    <p:sldId id="396" r:id="rId64"/>
    <p:sldId id="40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778" autoAdjust="0"/>
  </p:normalViewPr>
  <p:slideViewPr>
    <p:cSldViewPr snapToGrid="0" snapToObjects="1">
      <p:cViewPr>
        <p:scale>
          <a:sx n="85" d="100"/>
          <a:sy n="85" d="100"/>
        </p:scale>
        <p:origin x="-9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7F22-DB56-5E4B-AACC-256CDDF32E57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07DAE-3B2D-234C-90C5-E8D5458B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syntactic sugar to mark learnable parameters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99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D81A-E08B-B747-AC1E-47EA7E8C156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4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Symbolic/Neural</a:t>
            </a:r>
            <a:br>
              <a:rPr lang="en-US" dirty="0" smtClean="0"/>
            </a:br>
            <a:r>
              <a:rPr lang="en-US" dirty="0" smtClean="0"/>
              <a:t>Reasoning With Declarative Knowledge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764" y="3811691"/>
            <a:ext cx="6400800" cy="2680246"/>
          </a:xfrm>
        </p:spPr>
        <p:txBody>
          <a:bodyPr>
            <a:normAutofit/>
          </a:bodyPr>
          <a:lstStyle/>
          <a:p>
            <a:r>
              <a:rPr lang="en-US" dirty="0" smtClean="0"/>
              <a:t>William W Cohen </a:t>
            </a:r>
          </a:p>
          <a:p>
            <a:r>
              <a:rPr lang="en-US" sz="2000" dirty="0" smtClean="0"/>
              <a:t>Machine Learning Department</a:t>
            </a:r>
          </a:p>
          <a:p>
            <a:r>
              <a:rPr lang="en-US" sz="2000" dirty="0" smtClean="0"/>
              <a:t>Carnegie Mellon University / Google</a:t>
            </a:r>
          </a:p>
          <a:p>
            <a:r>
              <a:rPr lang="en-US" sz="2000" dirty="0" smtClean="0"/>
              <a:t>joint with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Fan Yang, </a:t>
            </a:r>
            <a:r>
              <a:rPr lang="en-US" sz="2400" dirty="0" err="1" smtClean="0"/>
              <a:t>Zhilin</a:t>
            </a:r>
            <a:r>
              <a:rPr lang="en-US" sz="2400" dirty="0" smtClean="0"/>
              <a:t> Yang, Kathryn </a:t>
            </a:r>
            <a:r>
              <a:rPr lang="en-US" sz="2400" dirty="0" err="1" smtClean="0"/>
              <a:t>Rivard</a:t>
            </a:r>
            <a:r>
              <a:rPr lang="en-US" sz="2400" dirty="0" smtClean="0"/>
              <a:t> </a:t>
            </a:r>
            <a:r>
              <a:rPr lang="en-US" sz="2400" dirty="0" err="1" smtClean="0"/>
              <a:t>Mazaitis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34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Background: Knowledge Graphs</a:t>
            </a:r>
            <a:endParaRPr lang="en-US" sz="3600" dirty="0"/>
          </a:p>
        </p:txBody>
      </p:sp>
      <p:pic>
        <p:nvPicPr>
          <p:cNvPr id="5" name="Picture 4" descr="Screen Shot 2015-03-18 at 10.37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6"/>
          <a:stretch/>
        </p:blipFill>
        <p:spPr bwMode="auto">
          <a:xfrm>
            <a:off x="782723" y="2022420"/>
            <a:ext cx="7497980" cy="47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9108" y="1102052"/>
            <a:ext cx="544436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Reasoning</a:t>
            </a:r>
            <a:r>
              <a:rPr lang="en-US" sz="2000" dirty="0" smtClean="0"/>
              <a:t> with a KG means performing </a:t>
            </a:r>
            <a:r>
              <a:rPr lang="en-US" sz="2000" b="1" dirty="0" smtClean="0"/>
              <a:t>inference</a:t>
            </a:r>
            <a:r>
              <a:rPr lang="en-US" sz="2000" dirty="0" smtClean="0"/>
              <a:t>: combining facts to form new ones.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9108" y="2025536"/>
            <a:ext cx="544436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Formalism </a:t>
            </a:r>
            <a:r>
              <a:rPr lang="en-US" sz="2000" dirty="0" err="1" smtClean="0"/>
              <a:t>TensorLog</a:t>
            </a:r>
            <a:r>
              <a:rPr lang="en-US" sz="2000" dirty="0" smtClean="0"/>
              <a:t> is built on:</a:t>
            </a:r>
          </a:p>
          <a:p>
            <a:pPr algn="ctr"/>
            <a:r>
              <a:rPr lang="en-US" sz="2000" b="1" dirty="0" smtClean="0"/>
              <a:t>a probabilistic deductive database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06471" y="6488668"/>
            <a:ext cx="217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created(</a:t>
            </a:r>
            <a:r>
              <a:rPr lang="en-US" dirty="0" err="1" smtClean="0"/>
              <a:t>toyota,prius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9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PrDDB</a:t>
            </a:r>
            <a:endParaRPr lang="en-US" dirty="0"/>
          </a:p>
        </p:txBody>
      </p:sp>
      <p:pic>
        <p:nvPicPr>
          <p:cNvPr id="5" name="Picture 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1651000" y="4040776"/>
            <a:ext cx="5482167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8931" y="3579470"/>
            <a:ext cx="174506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DB is a knowledge graph = only unary and binary predicates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588862"/>
            <a:ext cx="45790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DB facts: predicate(entity2,entity2)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79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PrDDB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4"/>
          <a:stretch/>
        </p:blipFill>
        <p:spPr>
          <a:xfrm>
            <a:off x="1651000" y="2150533"/>
            <a:ext cx="5223933" cy="1438329"/>
          </a:xfrm>
          <a:prstGeom prst="rect">
            <a:avLst/>
          </a:prstGeom>
        </p:spPr>
      </p:pic>
      <p:pic>
        <p:nvPicPr>
          <p:cNvPr id="5" name="Picture 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1651000" y="4040776"/>
            <a:ext cx="5482167" cy="1422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21933" y="3022599"/>
            <a:ext cx="6488660" cy="618067"/>
            <a:chOff x="1921933" y="3022599"/>
            <a:chExt cx="6488660" cy="618067"/>
          </a:xfrm>
        </p:grpSpPr>
        <p:pic>
          <p:nvPicPr>
            <p:cNvPr id="3" name="Picture 2" descr="Screen Shot 2016-06-06 at 4.20.3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33" y="3144387"/>
              <a:ext cx="6488660" cy="49627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2099733" y="3022599"/>
              <a:ext cx="4775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45734" y="5767818"/>
            <a:ext cx="589348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Actually </a:t>
            </a:r>
            <a:r>
              <a:rPr lang="en-US" sz="2000" i="1" dirty="0" smtClean="0"/>
              <a:t>all</a:t>
            </a:r>
            <a:r>
              <a:rPr lang="en-US" sz="2000" dirty="0" smtClean="0"/>
              <a:t> </a:t>
            </a:r>
            <a:r>
              <a:rPr lang="en-US" sz="2000" dirty="0" smtClean="0"/>
              <a:t>constants/entities </a:t>
            </a:r>
            <a:r>
              <a:rPr lang="en-US" sz="2000" dirty="0" smtClean="0"/>
              <a:t>are </a:t>
            </a:r>
            <a:r>
              <a:rPr lang="en-US" sz="2000" i="1" dirty="0" smtClean="0"/>
              <a:t>only</a:t>
            </a:r>
            <a:r>
              <a:rPr lang="en-US" sz="2000" dirty="0" smtClean="0"/>
              <a:t> in the database.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94366"/>
            <a:ext cx="55451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rule syntax: variables in </a:t>
            </a:r>
            <a:r>
              <a:rPr lang="en-US" sz="2400" dirty="0" err="1" smtClean="0"/>
              <a:t>UpperCase</a:t>
            </a:r>
            <a:endParaRPr lang="en-US" sz="2400" dirty="0" smtClean="0"/>
          </a:p>
          <a:p>
            <a:r>
              <a:rPr lang="en-US" sz="2400" dirty="0" smtClean="0"/>
              <a:t>A :- B2,…,</a:t>
            </a:r>
            <a:r>
              <a:rPr lang="en-US" sz="2400" dirty="0" err="1" smtClean="0"/>
              <a:t>Bk</a:t>
            </a:r>
            <a:r>
              <a:rPr lang="en-US" sz="2400" dirty="0" smtClean="0"/>
              <a:t> means (B1 and … and </a:t>
            </a:r>
            <a:r>
              <a:rPr lang="en-US" sz="2400" dirty="0" err="1" smtClean="0"/>
              <a:t>Bk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/>
              </a:rPr>
              <a:t> 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90135" y="5263121"/>
            <a:ext cx="292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assign_tired</a:t>
            </a:r>
            <a:r>
              <a:rPr lang="en-US" sz="2000" b="1" dirty="0" smtClean="0">
                <a:latin typeface="Arial"/>
                <a:cs typeface="Arial"/>
              </a:rPr>
              <a:t>(tired), 1.0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8134" y="6220126"/>
            <a:ext cx="586167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Also, all numeric parameters are only  in the database.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37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PrDDB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4"/>
          <a:stretch/>
        </p:blipFill>
        <p:spPr>
          <a:xfrm>
            <a:off x="1651000" y="2150533"/>
            <a:ext cx="5223933" cy="1438329"/>
          </a:xfrm>
          <a:prstGeom prst="rect">
            <a:avLst/>
          </a:prstGeom>
        </p:spPr>
      </p:pic>
      <p:pic>
        <p:nvPicPr>
          <p:cNvPr id="5" name="Picture 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1651000" y="4040776"/>
            <a:ext cx="5482167" cy="142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8001" y="1319536"/>
            <a:ext cx="590126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Old trick: If you want to weight a </a:t>
            </a:r>
            <a:r>
              <a:rPr lang="en-US" sz="2400" b="1" dirty="0" smtClean="0"/>
              <a:t>rule</a:t>
            </a:r>
            <a:r>
              <a:rPr lang="en-US" sz="2400" dirty="0" smtClean="0"/>
              <a:t> you can introduce a </a:t>
            </a:r>
            <a:r>
              <a:rPr lang="en-US" sz="2400" b="1" dirty="0" smtClean="0"/>
              <a:t>rule-specific fact</a:t>
            </a:r>
            <a:r>
              <a:rPr lang="en-US" sz="2400" dirty="0" smtClean="0"/>
              <a:t>….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3335" y="3204681"/>
            <a:ext cx="6392332" cy="2546363"/>
            <a:chOff x="1693335" y="3204681"/>
            <a:chExt cx="6392332" cy="2546363"/>
          </a:xfrm>
        </p:grpSpPr>
        <p:sp>
          <p:nvSpPr>
            <p:cNvPr id="6" name="TextBox 5"/>
            <p:cNvSpPr txBox="1"/>
            <p:nvPr/>
          </p:nvSpPr>
          <p:spPr>
            <a:xfrm>
              <a:off x="4402667" y="5350934"/>
              <a:ext cx="2106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weighted(r3),0.98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3335" y="3204681"/>
              <a:ext cx="6392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r3. status(</a:t>
              </a:r>
              <a:r>
                <a:rPr lang="en-US" sz="2000" dirty="0" err="1" smtClean="0">
                  <a:latin typeface="Times New Roman"/>
                  <a:cs typeface="Times New Roman"/>
                </a:rPr>
                <a:t>X,tired</a:t>
              </a:r>
              <a:r>
                <a:rPr lang="en-US" sz="2000" dirty="0" smtClean="0">
                  <a:latin typeface="Times New Roman"/>
                  <a:cs typeface="Times New Roman"/>
                </a:rPr>
                <a:t>) :- child(W,X), infant(W),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weighted(r3).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1693335" y="3014133"/>
            <a:ext cx="5687606" cy="8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63133" y="5911162"/>
            <a:ext cx="631613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learning rule weights is a </a:t>
            </a:r>
            <a:r>
              <a:rPr lang="en-US" sz="2400" b="1" dirty="0" smtClean="0"/>
              <a:t>special case </a:t>
            </a:r>
            <a:r>
              <a:rPr lang="en-US" sz="2400" dirty="0" smtClean="0"/>
              <a:t>of learning weights for </a:t>
            </a:r>
            <a:r>
              <a:rPr lang="en-US" sz="2400" b="1" dirty="0" smtClean="0"/>
              <a:t>selected DB facts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00228" y="2808940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0.98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950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455" y="1156028"/>
            <a:ext cx="74699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Lots of clever tricks for reasoning symbolically</a:t>
            </a:r>
          </a:p>
        </p:txBody>
      </p:sp>
    </p:spTree>
    <p:extLst>
      <p:ext uri="{BB962C8B-B14F-4D97-AF65-F5344CB8AC3E}">
        <p14:creationId xmlns:p14="http://schemas.microsoft.com/office/powerpoint/2010/main" val="12219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455" y="3447764"/>
            <a:ext cx="7469903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KBANN idea (1991):  convert every DB fact, and every possible inferable fact, to a neuron.</a:t>
            </a:r>
          </a:p>
          <a:p>
            <a:endParaRPr lang="en-US" sz="2800" dirty="0"/>
          </a:p>
          <a:p>
            <a:r>
              <a:rPr lang="en-US" sz="2800" dirty="0" smtClean="0"/>
              <a:t>Architecture and initial weights implement inference rules</a:t>
            </a:r>
          </a:p>
        </p:txBody>
      </p:sp>
    </p:spTree>
    <p:extLst>
      <p:ext uri="{BB962C8B-B14F-4D97-AF65-F5344CB8AC3E}">
        <p14:creationId xmlns:p14="http://schemas.microsoft.com/office/powerpoint/2010/main" val="21259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9351" y="3287065"/>
            <a:ext cx="21841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uncle(</a:t>
            </a:r>
            <a:r>
              <a:rPr lang="en-US" sz="2400" dirty="0" err="1" smtClean="0"/>
              <a:t>liam,chip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05646" y="5144260"/>
            <a:ext cx="23741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brother(</a:t>
            </a:r>
            <a:r>
              <a:rPr lang="en-US" sz="2400" dirty="0" err="1" smtClean="0"/>
              <a:t>eve,chip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75494" y="5052367"/>
            <a:ext cx="202275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child(</a:t>
            </a:r>
            <a:r>
              <a:rPr lang="en-US" sz="2400" dirty="0" err="1" smtClean="0"/>
              <a:t>liam,eve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51875" y="5819569"/>
            <a:ext cx="206318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child(</a:t>
            </a:r>
            <a:r>
              <a:rPr lang="en-US" sz="2400" dirty="0" err="1" smtClean="0"/>
              <a:t>liam,bob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3513" y="3056232"/>
            <a:ext cx="2105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uncle(</a:t>
            </a:r>
            <a:r>
              <a:rPr lang="en-US" sz="2400" dirty="0" err="1" smtClean="0"/>
              <a:t>liam,eve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99351" y="3748730"/>
            <a:ext cx="2393354" cy="1395530"/>
            <a:chOff x="2799351" y="3748730"/>
            <a:chExt cx="2393354" cy="1395530"/>
          </a:xfrm>
        </p:grpSpPr>
        <p:sp>
          <p:nvSpPr>
            <p:cNvPr id="12" name="TextBox 11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(….)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>
              <a:stCxn id="7" idx="0"/>
            </p:cNvCxnSpPr>
            <p:nvPr/>
          </p:nvCxnSpPr>
          <p:spPr>
            <a:xfrm flipH="1" flipV="1">
              <a:off x="4362824" y="4624983"/>
              <a:ext cx="829881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799351" y="4533090"/>
              <a:ext cx="936160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0"/>
              <a:endCxn id="5" idx="2"/>
            </p:cNvCxnSpPr>
            <p:nvPr/>
          </p:nvCxnSpPr>
          <p:spPr>
            <a:xfrm flipH="1" flipV="1">
              <a:off x="3891432" y="3748730"/>
              <a:ext cx="275898" cy="39739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305233" y="4885765"/>
            <a:ext cx="55228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41883" y="5024732"/>
            <a:ext cx="120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DB facts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6496" y="3748730"/>
            <a:ext cx="258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possible inferences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89796" y="2594567"/>
            <a:ext cx="22612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uncle(</a:t>
            </a:r>
            <a:r>
              <a:rPr lang="en-US" sz="2400" dirty="0" err="1" smtClean="0"/>
              <a:t>liam,dave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35636" y="3517897"/>
            <a:ext cx="2393354" cy="1712958"/>
            <a:chOff x="2799351" y="3431302"/>
            <a:chExt cx="2393354" cy="1712958"/>
          </a:xfrm>
        </p:grpSpPr>
        <p:sp>
          <p:nvSpPr>
            <p:cNvPr id="22" name="TextBox 21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(….)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362824" y="4624983"/>
              <a:ext cx="829881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799351" y="4533090"/>
              <a:ext cx="936160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0"/>
            </p:cNvCxnSpPr>
            <p:nvPr/>
          </p:nvCxnSpPr>
          <p:spPr>
            <a:xfrm flipV="1">
              <a:off x="4167330" y="3431302"/>
              <a:ext cx="788973" cy="71482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35636" y="3056232"/>
            <a:ext cx="4284788" cy="2174623"/>
            <a:chOff x="2408492" y="2969637"/>
            <a:chExt cx="4284788" cy="2174623"/>
          </a:xfrm>
        </p:grpSpPr>
        <p:sp>
          <p:nvSpPr>
            <p:cNvPr id="32" name="TextBox 31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(….)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362824" y="4624983"/>
              <a:ext cx="829881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08492" y="4533091"/>
              <a:ext cx="1327019" cy="61116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0"/>
              <a:endCxn id="26" idx="2"/>
            </p:cNvCxnSpPr>
            <p:nvPr/>
          </p:nvCxnSpPr>
          <p:spPr>
            <a:xfrm flipV="1">
              <a:off x="4167330" y="2969637"/>
              <a:ext cx="2525950" cy="117649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84676" y="6311116"/>
            <a:ext cx="293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“Grounding” the rules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46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grounding is not scalable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342" y="3201184"/>
            <a:ext cx="7089566" cy="3539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Example: inferring family relations like “uncle”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people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possible “uncle” </a:t>
            </a:r>
            <a:r>
              <a:rPr lang="en-US" sz="2800" dirty="0" smtClean="0"/>
              <a:t>inferences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= 2 billion 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= 4 quintillion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= 1 million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1 trillion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A KB with 1M entities is </a:t>
            </a:r>
            <a:r>
              <a:rPr lang="en-US" sz="2800" i="1" dirty="0" smtClean="0"/>
              <a:t>small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0059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015" y="3102876"/>
            <a:ext cx="773734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KBANN idea (1991):  convert every DB fact, and every possible inferable fact, to a neuron.</a:t>
            </a:r>
          </a:p>
          <a:p>
            <a:endParaRPr lang="en-US" sz="2800" dirty="0"/>
          </a:p>
          <a:p>
            <a:r>
              <a:rPr lang="en-US" sz="2800" dirty="0" smtClean="0"/>
              <a:t>Similar “grounding strategies” are used </a:t>
            </a:r>
            <a:r>
              <a:rPr lang="en-US" sz="2800" dirty="0" smtClean="0"/>
              <a:t>by nearly every soft logic: </a:t>
            </a:r>
            <a:r>
              <a:rPr lang="en-US" sz="2800" dirty="0" smtClean="0"/>
              <a:t>Markov Logic Networks, Probabilistic Soft Logic,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456" y="5694533"/>
            <a:ext cx="77373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neuron for every </a:t>
            </a:r>
            <a:r>
              <a:rPr lang="en-US" sz="2800" i="1" dirty="0" smtClean="0"/>
              <a:t>possible</a:t>
            </a:r>
            <a:r>
              <a:rPr lang="en-US" sz="2800" dirty="0" smtClean="0"/>
              <a:t> inferable fact is “too many” --- i.e., bigger than the DB.</a:t>
            </a:r>
          </a:p>
        </p:txBody>
      </p:sp>
    </p:spTree>
    <p:extLst>
      <p:ext uri="{BB962C8B-B14F-4D97-AF65-F5344CB8AC3E}">
        <p14:creationId xmlns:p14="http://schemas.microsoft.com/office/powerpoint/2010/main" val="345348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 uses a knowledge-graph specific trick to get scalability: </a:t>
            </a:r>
          </a:p>
          <a:p>
            <a:pPr lvl="1"/>
            <a:r>
              <a:rPr lang="en-US" dirty="0" smtClean="0"/>
              <a:t>“reasoning” means answering a query like</a:t>
            </a:r>
            <a:r>
              <a:rPr lang="en-US" i="1" dirty="0" smtClean="0"/>
              <a:t>: find all Y for which p(</a:t>
            </a:r>
            <a:r>
              <a:rPr lang="en-US" i="1" dirty="0" err="1" smtClean="0"/>
              <a:t>a,Y</a:t>
            </a:r>
            <a:r>
              <a:rPr lang="en-US" i="1" dirty="0" smtClean="0"/>
              <a:t>) is true</a:t>
            </a:r>
            <a:r>
              <a:rPr lang="en-US" dirty="0" smtClean="0"/>
              <a:t> for some given predicate </a:t>
            </a:r>
            <a:r>
              <a:rPr lang="en-US" i="1" dirty="0" smtClean="0"/>
              <a:t>p, </a:t>
            </a:r>
            <a:r>
              <a:rPr lang="en-US" dirty="0" smtClean="0"/>
              <a:t>query entity </a:t>
            </a:r>
            <a:r>
              <a:rPr lang="en-US" i="1" dirty="0" smtClean="0"/>
              <a:t>a </a:t>
            </a:r>
            <a:r>
              <a:rPr lang="en-US" dirty="0" smtClean="0"/>
              <a:t>(and rules and DB)</a:t>
            </a:r>
            <a:endParaRPr lang="en-US" i="1" dirty="0" smtClean="0"/>
          </a:p>
          <a:p>
            <a:pPr lvl="1"/>
            <a:r>
              <a:rPr lang="en-US" dirty="0" smtClean="0"/>
              <a:t>inferences for a logical theory can be encoded as a bunch of </a:t>
            </a:r>
            <a:r>
              <a:rPr lang="en-US" b="1" dirty="0" smtClean="0"/>
              <a:t>functions</a:t>
            </a:r>
            <a:r>
              <a:rPr lang="en-US" dirty="0" smtClean="0"/>
              <a:t>: for every </a:t>
            </a:r>
            <a:r>
              <a:rPr lang="en-US" i="1" dirty="0" smtClean="0"/>
              <a:t>p,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(a) </a:t>
            </a:r>
            <a:r>
              <a:rPr lang="en-US" dirty="0" smtClean="0"/>
              <a:t>returns a </a:t>
            </a:r>
            <a:r>
              <a:rPr lang="en-US" b="1" dirty="0" smtClean="0"/>
              <a:t>vector</a:t>
            </a:r>
            <a:r>
              <a:rPr lang="en-US" dirty="0" smtClean="0"/>
              <a:t> encoding answers </a:t>
            </a:r>
            <a:r>
              <a:rPr lang="en-US" i="1" dirty="0" smtClean="0"/>
              <a:t>y </a:t>
            </a:r>
            <a:r>
              <a:rPr lang="en-US" dirty="0" smtClean="0"/>
              <a:t>(and confidences)</a:t>
            </a:r>
          </a:p>
          <a:p>
            <a:pPr lvl="2"/>
            <a:r>
              <a:rPr lang="en-US" dirty="0" smtClean="0"/>
              <a:t>actually we have functions for </a:t>
            </a:r>
            <a:r>
              <a:rPr lang="en-US" i="1" dirty="0" smtClean="0"/>
              <a:t>p(</a:t>
            </a:r>
            <a:r>
              <a:rPr lang="en-US" i="1" dirty="0" err="1" smtClean="0"/>
              <a:t>a,Y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p(</a:t>
            </a:r>
            <a:r>
              <a:rPr lang="en-US" i="1" dirty="0" err="1" smtClean="0"/>
              <a:t>Y,a</a:t>
            </a:r>
            <a:r>
              <a:rPr lang="en-US" i="1" dirty="0" smtClean="0"/>
              <a:t>)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1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</a:t>
            </a:r>
          </a:p>
          <a:p>
            <a:pPr lvl="1"/>
            <a:r>
              <a:rPr lang="en-US" dirty="0" smtClean="0"/>
              <a:t>vision, sound, language, …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from experience</a:t>
            </a:r>
          </a:p>
          <a:p>
            <a:pPr lvl="1"/>
            <a:r>
              <a:rPr lang="en-US" dirty="0" smtClean="0"/>
              <a:t>from instruction/programming</a:t>
            </a:r>
          </a:p>
          <a:p>
            <a:r>
              <a:rPr lang="en-US" dirty="0" smtClean="0"/>
              <a:t>Reasoning </a:t>
            </a:r>
          </a:p>
          <a:p>
            <a:r>
              <a:rPr lang="en-US" dirty="0" smtClean="0"/>
              <a:t>Acting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4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251320"/>
            <a:ext cx="6169401" cy="177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06" y="2603537"/>
            <a:ext cx="835809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Example: inferring family relations like “uncle”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people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possible “uncle” facts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= 1 million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1 trillion</a:t>
            </a:r>
          </a:p>
          <a:p>
            <a:endParaRPr lang="en-US" sz="2800" dirty="0" smtClean="0"/>
          </a:p>
          <a:p>
            <a:r>
              <a:rPr lang="en-US" sz="2800" dirty="0" smtClean="0"/>
              <a:t>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b="1" dirty="0" smtClean="0"/>
              <a:t>x</a:t>
            </a:r>
            <a:r>
              <a:rPr lang="en-US" sz="2800" dirty="0" smtClean="0"/>
              <a:t>) = </a:t>
            </a:r>
            <a:r>
              <a:rPr lang="en-US" sz="2800" b="1" dirty="0" smtClean="0"/>
              <a:t>Y                     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b="1" dirty="0" smtClean="0"/>
              <a:t>x</a:t>
            </a:r>
            <a:r>
              <a:rPr lang="en-US" sz="2800" dirty="0" smtClean="0"/>
              <a:t>)</a:t>
            </a:r>
            <a:r>
              <a:rPr lang="en-US" sz="2800" b="1" dirty="0" smtClean="0"/>
              <a:t> = 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8141" y="5622079"/>
            <a:ext cx="28292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one-hot vectors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26353" y="5244351"/>
            <a:ext cx="0" cy="527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7361" y="5244351"/>
            <a:ext cx="553463" cy="552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2136" y="5760744"/>
            <a:ext cx="542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vectors encoding</a:t>
            </a:r>
          </a:p>
          <a:p>
            <a:r>
              <a:rPr lang="en-US" sz="3200" dirty="0" smtClean="0"/>
              <a:t>weighted set of DB instances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67412" y="5109883"/>
            <a:ext cx="717187" cy="770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71389" y="5109883"/>
            <a:ext cx="2520747" cy="7703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200" y="4093883"/>
            <a:ext cx="5384800" cy="59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2117" y="4422588"/>
            <a:ext cx="165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is the </a:t>
            </a:r>
            <a:r>
              <a:rPr lang="en-US" dirty="0"/>
              <a:t>n</a:t>
            </a:r>
            <a:r>
              <a:rPr lang="en-US" dirty="0" smtClean="0"/>
              <a:t>ephew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3912" y="4422588"/>
            <a:ext cx="140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is the uncle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 uses a knowledge-graph specific trick…functions from sets of entities to sets of entities</a:t>
            </a:r>
          </a:p>
          <a:p>
            <a:r>
              <a:rPr lang="en-US" dirty="0" smtClean="0"/>
              <a:t>Key idea: You can describe the reasoning process as a </a:t>
            </a:r>
            <a:r>
              <a:rPr lang="en-US" i="1" dirty="0" smtClean="0"/>
              <a:t>factor graph</a:t>
            </a:r>
          </a:p>
          <a:p>
            <a:r>
              <a:rPr lang="en-US" dirty="0" smtClean="0"/>
              <a:t>Example: Let’s start with some example one-rule theories</a:t>
            </a:r>
          </a:p>
        </p:txBody>
      </p:sp>
    </p:spTree>
    <p:extLst>
      <p:ext uri="{BB962C8B-B14F-4D97-AF65-F5344CB8AC3E}">
        <p14:creationId xmlns:p14="http://schemas.microsoft.com/office/powerpoint/2010/main" val="187850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959076" y="2215838"/>
            <a:ext cx="796985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ym typeface="Wingdings"/>
              </a:rPr>
              <a:t>Domain of random variable = DB entities; factors = DB relation</a:t>
            </a:r>
          </a:p>
          <a:p>
            <a:pPr algn="r"/>
            <a:r>
              <a:rPr lang="en-US" sz="2400" dirty="0" smtClean="0">
                <a:sym typeface="Wingdings"/>
              </a:rPr>
              <a:t>as sparse matrix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1432" y="3573613"/>
            <a:ext cx="627073" cy="62707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450" y="3718175"/>
            <a:ext cx="630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6308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1484" y="3709353"/>
            <a:ext cx="9028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brother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4242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6"/>
            <a:endCxn id="7" idx="1"/>
          </p:cNvCxnSpPr>
          <p:nvPr/>
        </p:nvCxnSpPr>
        <p:spPr>
          <a:xfrm>
            <a:off x="958505" y="3887150"/>
            <a:ext cx="322945" cy="15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9" idx="2"/>
          </p:cNvCxnSpPr>
          <p:nvPr/>
        </p:nvCxnSpPr>
        <p:spPr>
          <a:xfrm flipV="1">
            <a:off x="1912227" y="3894019"/>
            <a:ext cx="404081" cy="8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0" idx="1"/>
          </p:cNvCxnSpPr>
          <p:nvPr/>
        </p:nvCxnSpPr>
        <p:spPr>
          <a:xfrm>
            <a:off x="2943381" y="3894019"/>
            <a:ext cx="2481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11" idx="2"/>
          </p:cNvCxnSpPr>
          <p:nvPr/>
        </p:nvCxnSpPr>
        <p:spPr>
          <a:xfrm>
            <a:off x="4094295" y="3894019"/>
            <a:ext cx="289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6220" y="3016850"/>
            <a:ext cx="3514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uncle(X,Y):-child(X,W),brother(W,Y)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7123" y="2812212"/>
            <a:ext cx="0" cy="177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706" y="4587571"/>
            <a:ext cx="5316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2835127"/>
            <a:ext cx="53371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0338" y="1333464"/>
            <a:ext cx="697889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set of proofs of a rule is encoded as a factor graph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806676" y="1735466"/>
            <a:ext cx="65752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Logical variable </a:t>
            </a:r>
            <a:r>
              <a:rPr lang="en-US" sz="2400" dirty="0" smtClean="0">
                <a:sym typeface="Wingdings"/>
              </a:rPr>
              <a:t> random variable; </a:t>
            </a:r>
            <a:r>
              <a:rPr lang="en-US" sz="2400" dirty="0" err="1" smtClean="0">
                <a:sym typeface="Wingdings"/>
              </a:rPr>
              <a:t>literalfactor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18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" grpId="0" animBg="1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2812212"/>
            <a:ext cx="9164706" cy="3510349"/>
            <a:chOff x="16735" y="1926249"/>
            <a:chExt cx="9164706" cy="3510349"/>
          </a:xfrm>
        </p:grpSpPr>
        <p:sp>
          <p:nvSpPr>
            <p:cNvPr id="6" name="Oval 5"/>
            <p:cNvSpPr/>
            <p:nvPr/>
          </p:nvSpPr>
          <p:spPr>
            <a:xfrm>
              <a:off x="348167" y="2687650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8185" y="2832212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333043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8219" y="2823390"/>
              <a:ext cx="90281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brother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00977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6" idx="6"/>
              <a:endCxn id="7" idx="1"/>
            </p:cNvCxnSpPr>
            <p:nvPr/>
          </p:nvCxnSpPr>
          <p:spPr>
            <a:xfrm>
              <a:off x="975240" y="3001187"/>
              <a:ext cx="322945" cy="156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  <a:endCxn id="9" idx="2"/>
            </p:cNvCxnSpPr>
            <p:nvPr/>
          </p:nvCxnSpPr>
          <p:spPr>
            <a:xfrm flipV="1">
              <a:off x="1928962" y="3008056"/>
              <a:ext cx="404081" cy="8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10" idx="1"/>
            </p:cNvCxnSpPr>
            <p:nvPr/>
          </p:nvCxnSpPr>
          <p:spPr>
            <a:xfrm>
              <a:off x="2960116" y="3008056"/>
              <a:ext cx="24810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2"/>
            </p:cNvCxnSpPr>
            <p:nvPr/>
          </p:nvCxnSpPr>
          <p:spPr>
            <a:xfrm>
              <a:off x="4111030" y="3008056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52955" y="2130887"/>
              <a:ext cx="35142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uncle(X,Y):-child(X,W),brother(W,Y)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84214" y="4012137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8185" y="4141008"/>
              <a:ext cx="62068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aunt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159745" y="4021706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9127" y="4141008"/>
              <a:ext cx="9919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husband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00977" y="4012137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7" idx="6"/>
              <a:endCxn id="18" idx="1"/>
            </p:cNvCxnSpPr>
            <p:nvPr/>
          </p:nvCxnSpPr>
          <p:spPr>
            <a:xfrm>
              <a:off x="1011287" y="4325674"/>
              <a:ext cx="2868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3"/>
              <a:endCxn id="19" idx="2"/>
            </p:cNvCxnSpPr>
            <p:nvPr/>
          </p:nvCxnSpPr>
          <p:spPr>
            <a:xfrm>
              <a:off x="1918868" y="4325674"/>
              <a:ext cx="240877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0" idx="1"/>
            </p:cNvCxnSpPr>
            <p:nvPr/>
          </p:nvCxnSpPr>
          <p:spPr>
            <a:xfrm flipV="1">
              <a:off x="2786818" y="4325674"/>
              <a:ext cx="332309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3"/>
              <a:endCxn id="21" idx="2"/>
            </p:cNvCxnSpPr>
            <p:nvPr/>
          </p:nvCxnSpPr>
          <p:spPr>
            <a:xfrm>
              <a:off x="4111030" y="4325674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52955" y="4906520"/>
              <a:ext cx="35884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uncle(X,Y):-aunt(X,W),husband(W,Y)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3697" y="1949164"/>
              <a:ext cx="311707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status(X,T):</a:t>
              </a:r>
              <a:r>
                <a:rPr lang="en-US" dirty="0" smtClean="0"/>
                <a:t>-</a:t>
              </a:r>
            </a:p>
            <a:p>
              <a:r>
                <a:rPr lang="en-US" dirty="0"/>
                <a:t>	</a:t>
              </a:r>
              <a:r>
                <a:rPr lang="en-US" dirty="0" err="1" smtClean="0"/>
                <a:t>assign_tired</a:t>
              </a:r>
              <a:r>
                <a:rPr lang="en-US" dirty="0" smtClean="0"/>
                <a:t>(T),child(</a:t>
              </a:r>
              <a:r>
                <a:rPr lang="en-US" dirty="0"/>
                <a:t>X</a:t>
              </a:r>
              <a:r>
                <a:rPr lang="en-US" dirty="0" smtClean="0"/>
                <a:t>,W),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infant(W</a:t>
              </a:r>
              <a:r>
                <a:rPr lang="en-US" dirty="0" smtClean="0"/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848595" y="3058759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55610" y="3975048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848595" y="464877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685" y="2693550"/>
              <a:ext cx="131887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assign</a:t>
              </a:r>
              <a:r>
                <a:rPr lang="en-US" dirty="0" err="1" smtClean="0"/>
                <a:t>_tired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907963" y="328432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8" idx="4"/>
            </p:cNvCxnSpPr>
            <p:nvPr/>
          </p:nvCxnSpPr>
          <p:spPr>
            <a:xfrm>
              <a:off x="6162132" y="3685832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96634" y="3062882"/>
              <a:ext cx="1" cy="2214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62132" y="4368717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34448" y="4742892"/>
              <a:ext cx="73852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infant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6475203" y="4927558"/>
              <a:ext cx="35924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53858" y="1926249"/>
              <a:ext cx="0" cy="35103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441" y="5436595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441" y="3701608"/>
              <a:ext cx="53164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735" y="1949164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40338" y="1333464"/>
            <a:ext cx="697889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set of proofs of a rule is encoded as a factor graph</a:t>
            </a:r>
            <a:endParaRPr lang="en-US" sz="24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4837910" y="2300389"/>
            <a:ext cx="3804272" cy="870251"/>
            <a:chOff x="4837910" y="2300389"/>
            <a:chExt cx="3804272" cy="870251"/>
          </a:xfrm>
        </p:grpSpPr>
        <p:sp>
          <p:nvSpPr>
            <p:cNvPr id="84" name="TextBox 83"/>
            <p:cNvSpPr txBox="1"/>
            <p:nvPr/>
          </p:nvSpPr>
          <p:spPr>
            <a:xfrm>
              <a:off x="4837910" y="2300389"/>
              <a:ext cx="380427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status(</a:t>
              </a:r>
              <a:r>
                <a:rPr lang="en-US" dirty="0" err="1"/>
                <a:t>X</a:t>
              </a:r>
              <a:r>
                <a:rPr lang="en-US" dirty="0" err="1" smtClean="0"/>
                <a:t>,tired</a:t>
              </a:r>
              <a:r>
                <a:rPr lang="en-US" dirty="0" smtClean="0"/>
                <a:t>)</a:t>
              </a:r>
              <a:r>
                <a:rPr lang="en-US" dirty="0"/>
                <a:t>:</a:t>
              </a:r>
              <a:r>
                <a:rPr lang="en-US" dirty="0" smtClean="0"/>
                <a:t>- parent</a:t>
              </a:r>
              <a:r>
                <a:rPr lang="en-US" dirty="0"/>
                <a:t>(X</a:t>
              </a:r>
              <a:r>
                <a:rPr lang="en-US" dirty="0" smtClean="0"/>
                <a:t>,W),infant(W)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7185638" y="2669721"/>
              <a:ext cx="322312" cy="5009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06676" y="1735466"/>
            <a:ext cx="65752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Logical variable </a:t>
            </a:r>
            <a:r>
              <a:rPr lang="en-US" sz="2400" dirty="0" smtClean="0">
                <a:sym typeface="Wingdings"/>
              </a:rPr>
              <a:t> random variable; </a:t>
            </a:r>
            <a:r>
              <a:rPr lang="en-US" sz="2400" dirty="0" err="1" smtClean="0">
                <a:sym typeface="Wingdings"/>
              </a:rPr>
              <a:t>literalfactor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834462" y="6396335"/>
            <a:ext cx="68024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Key thing we can do now: </a:t>
            </a:r>
            <a:r>
              <a:rPr lang="en-US" sz="2400" b="1" dirty="0" smtClean="0"/>
              <a:t>weighted proof-counting</a:t>
            </a:r>
            <a:endParaRPr lang="en-US" sz="24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6611944" y="4222931"/>
            <a:ext cx="2105151" cy="1212124"/>
            <a:chOff x="6611944" y="4222931"/>
            <a:chExt cx="2105151" cy="1212124"/>
          </a:xfrm>
        </p:grpSpPr>
        <p:grpSp>
          <p:nvGrpSpPr>
            <p:cNvPr id="61" name="Group 60"/>
            <p:cNvGrpSpPr/>
            <p:nvPr/>
          </p:nvGrpSpPr>
          <p:grpSpPr>
            <a:xfrm>
              <a:off x="6611944" y="4222931"/>
              <a:ext cx="2105151" cy="1212124"/>
              <a:chOff x="6611944" y="4222931"/>
              <a:chExt cx="2105151" cy="121212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611944" y="4222931"/>
                <a:ext cx="107113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assign</a:t>
                </a:r>
                <a:r>
                  <a:rPr lang="en-US" dirty="0" smtClean="0"/>
                  <a:t>_r3</a:t>
                </a:r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964368" y="4807982"/>
                <a:ext cx="627073" cy="62707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R3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>
                <a:stCxn id="50" idx="2"/>
                <a:endCxn id="51" idx="0"/>
              </p:cNvCxnSpPr>
              <p:nvPr/>
            </p:nvCxnSpPr>
            <p:spPr>
              <a:xfrm>
                <a:off x="7147514" y="4592263"/>
                <a:ext cx="130391" cy="21571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7891228" y="4936853"/>
                <a:ext cx="82586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weight</a:t>
                </a:r>
                <a:endParaRPr lang="en-US" dirty="0"/>
              </a:p>
            </p:txBody>
          </p:sp>
        </p:grpSp>
        <p:cxnSp>
          <p:nvCxnSpPr>
            <p:cNvPr id="47" name="Straight Connector 46"/>
            <p:cNvCxnSpPr>
              <a:stCxn id="58" idx="1"/>
              <a:endCxn id="51" idx="6"/>
            </p:cNvCxnSpPr>
            <p:nvPr/>
          </p:nvCxnSpPr>
          <p:spPr>
            <a:xfrm flipH="1">
              <a:off x="7591441" y="5121519"/>
              <a:ext cx="2997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30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1432" y="3589304"/>
            <a:ext cx="627073" cy="62707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450" y="3718175"/>
            <a:ext cx="630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6308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1484" y="3709353"/>
            <a:ext cx="9028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brother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4242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6"/>
            <a:endCxn id="7" idx="1"/>
          </p:cNvCxnSpPr>
          <p:nvPr/>
        </p:nvCxnSpPr>
        <p:spPr>
          <a:xfrm>
            <a:off x="958505" y="3902841"/>
            <a:ext cx="32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9" idx="2"/>
          </p:cNvCxnSpPr>
          <p:nvPr/>
        </p:nvCxnSpPr>
        <p:spPr>
          <a:xfrm flipV="1">
            <a:off x="1912227" y="3894019"/>
            <a:ext cx="404081" cy="8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0" idx="1"/>
          </p:cNvCxnSpPr>
          <p:nvPr/>
        </p:nvCxnSpPr>
        <p:spPr>
          <a:xfrm>
            <a:off x="2943381" y="3894019"/>
            <a:ext cx="2481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11" idx="2"/>
          </p:cNvCxnSpPr>
          <p:nvPr/>
        </p:nvCxnSpPr>
        <p:spPr>
          <a:xfrm>
            <a:off x="4094295" y="3894019"/>
            <a:ext cx="289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6220" y="3016850"/>
            <a:ext cx="3514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uncle(X,Y):-child(X,W),brother(W,Y)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34462" y="6396335"/>
            <a:ext cx="68024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Key thing we can do now: </a:t>
            </a:r>
            <a:r>
              <a:rPr lang="en-US" sz="2400" b="1" dirty="0" smtClean="0"/>
              <a:t>weighted proof-counting</a:t>
            </a:r>
            <a:endParaRPr lang="en-US" sz="2400" b="1" dirty="0"/>
          </a:p>
        </p:txBody>
      </p:sp>
      <p:pic>
        <p:nvPicPr>
          <p:cNvPr id="51" name="Picture 50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1432" y="2092924"/>
            <a:ext cx="261307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Query: uncle(</a:t>
            </a:r>
            <a:r>
              <a:rPr lang="en-US" sz="2000" dirty="0" err="1" smtClean="0"/>
              <a:t>liam</a:t>
            </a:r>
            <a:r>
              <a:rPr lang="en-US" sz="2000" dirty="0" smtClean="0"/>
              <a:t>, Y) 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02800" y="4087507"/>
            <a:ext cx="1175200" cy="650625"/>
            <a:chOff x="602800" y="4087507"/>
            <a:chExt cx="1175200" cy="650625"/>
          </a:xfrm>
        </p:grpSpPr>
        <p:sp>
          <p:nvSpPr>
            <p:cNvPr id="54" name="TextBox 53"/>
            <p:cNvSpPr txBox="1"/>
            <p:nvPr/>
          </p:nvSpPr>
          <p:spPr>
            <a:xfrm>
              <a:off x="602800" y="4368800"/>
              <a:ext cx="11752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[</a:t>
              </a:r>
              <a:r>
                <a:rPr lang="en-US" dirty="0" err="1" smtClean="0"/>
                <a:t>liam</a:t>
              </a:r>
              <a:r>
                <a:rPr lang="en-US" dirty="0" smtClean="0"/>
                <a:t>=1]</a:t>
              </a:r>
            </a:p>
          </p:txBody>
        </p:sp>
        <p:sp>
          <p:nvSpPr>
            <p:cNvPr id="49" name="Curved Up Arrow 48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35442" y="4195887"/>
            <a:ext cx="1209068" cy="927624"/>
            <a:chOff x="602800" y="4087507"/>
            <a:chExt cx="1175200" cy="927624"/>
          </a:xfrm>
        </p:grpSpPr>
        <p:sp>
          <p:nvSpPr>
            <p:cNvPr id="61" name="TextBox 60"/>
            <p:cNvSpPr txBox="1"/>
            <p:nvPr/>
          </p:nvSpPr>
          <p:spPr>
            <a:xfrm>
              <a:off x="602800" y="4368800"/>
              <a:ext cx="11752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[eve=0.99,bob=0.75]</a:t>
              </a:r>
            </a:p>
          </p:txBody>
        </p:sp>
        <p:sp>
          <p:nvSpPr>
            <p:cNvPr id="62" name="Curved Up Arrow 61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88249" y="4226021"/>
            <a:ext cx="1812092" cy="658938"/>
            <a:chOff x="393700" y="4087507"/>
            <a:chExt cx="1761332" cy="658938"/>
          </a:xfrm>
        </p:grpSpPr>
        <p:sp>
          <p:nvSpPr>
            <p:cNvPr id="65" name="TextBox 64"/>
            <p:cNvSpPr txBox="1"/>
            <p:nvPr/>
          </p:nvSpPr>
          <p:spPr>
            <a:xfrm>
              <a:off x="393700" y="4377113"/>
              <a:ext cx="176133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[chip=0.99*0.9]</a:t>
              </a:r>
            </a:p>
          </p:txBody>
        </p:sp>
        <p:sp>
          <p:nvSpPr>
            <p:cNvPr id="66" name="Curved Up Arrow 65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337122" y="2610837"/>
            <a:ext cx="3679877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General case for p(</a:t>
            </a:r>
            <a:r>
              <a:rPr lang="en-US" sz="2000" dirty="0" err="1" smtClean="0"/>
              <a:t>c,Y</a:t>
            </a:r>
            <a:r>
              <a:rPr lang="en-US" sz="2000" dirty="0" smtClean="0"/>
              <a:t>):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initialize the evidence variable X to a one-hot vector for c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wait for BP to converge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read off the message </a:t>
            </a:r>
            <a:r>
              <a:rPr lang="en-US" sz="2000" b="1" dirty="0" smtClean="0"/>
              <a:t>y </a:t>
            </a:r>
            <a:r>
              <a:rPr lang="en-US" sz="2000" dirty="0" smtClean="0"/>
              <a:t>that would be sent from </a:t>
            </a:r>
            <a:r>
              <a:rPr lang="en-US" sz="2000" dirty="0"/>
              <a:t>the output </a:t>
            </a:r>
            <a:r>
              <a:rPr lang="en-US" sz="2000" dirty="0" smtClean="0"/>
              <a:t>variable Y.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un-normalized </a:t>
            </a:r>
            <a:r>
              <a:rPr lang="en-US" sz="2000" dirty="0" err="1" smtClean="0"/>
              <a:t>prob</a:t>
            </a:r>
            <a:r>
              <a:rPr lang="en-US" sz="20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y</a:t>
            </a:r>
            <a:r>
              <a:rPr lang="en-US" sz="2000" dirty="0" smtClean="0"/>
              <a:t>[d] is the </a:t>
            </a:r>
            <a:r>
              <a:rPr lang="en-US" sz="2000" b="1" dirty="0" smtClean="0"/>
              <a:t>weighted number of proofs supporting </a:t>
            </a:r>
            <a:r>
              <a:rPr lang="en-US" sz="2000" dirty="0" smtClean="0"/>
              <a:t>p(</a:t>
            </a:r>
            <a:r>
              <a:rPr lang="en-US" sz="2000" dirty="0" err="1" smtClean="0"/>
              <a:t>c,d</a:t>
            </a:r>
            <a:r>
              <a:rPr lang="en-US" sz="2000" dirty="0" smtClean="0"/>
              <a:t>) using this clause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9464" y="419588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31432" y="5123511"/>
            <a:ext cx="4668910" cy="1167222"/>
          </a:xfrm>
          <a:prstGeom prst="wedgeEllipseCallout">
            <a:avLst>
              <a:gd name="adj1" fmla="val 19102"/>
              <a:gd name="adj2" fmla="val -1377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</a:t>
            </a:r>
            <a:r>
              <a:rPr lang="en-US" dirty="0" err="1" smtClean="0"/>
              <a:t>msg</a:t>
            </a:r>
            <a:r>
              <a:rPr lang="en-US" dirty="0" smtClean="0"/>
              <a:t> for brother is sparse mat multiply: </a:t>
            </a:r>
            <a:r>
              <a:rPr lang="en-US" b="1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brother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2812212"/>
            <a:ext cx="9164706" cy="3510349"/>
            <a:chOff x="16735" y="1926249"/>
            <a:chExt cx="9164706" cy="3510349"/>
          </a:xfrm>
        </p:grpSpPr>
        <p:sp>
          <p:nvSpPr>
            <p:cNvPr id="6" name="Oval 5"/>
            <p:cNvSpPr/>
            <p:nvPr/>
          </p:nvSpPr>
          <p:spPr>
            <a:xfrm>
              <a:off x="348167" y="2687650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8185" y="2832212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333043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8219" y="2823390"/>
              <a:ext cx="90281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brother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00977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6" idx="6"/>
              <a:endCxn id="7" idx="1"/>
            </p:cNvCxnSpPr>
            <p:nvPr/>
          </p:nvCxnSpPr>
          <p:spPr>
            <a:xfrm>
              <a:off x="975240" y="3001187"/>
              <a:ext cx="322945" cy="156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  <a:endCxn id="9" idx="2"/>
            </p:cNvCxnSpPr>
            <p:nvPr/>
          </p:nvCxnSpPr>
          <p:spPr>
            <a:xfrm flipV="1">
              <a:off x="1928962" y="3008056"/>
              <a:ext cx="404081" cy="8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10" idx="1"/>
            </p:cNvCxnSpPr>
            <p:nvPr/>
          </p:nvCxnSpPr>
          <p:spPr>
            <a:xfrm>
              <a:off x="2960116" y="3008056"/>
              <a:ext cx="24810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2"/>
            </p:cNvCxnSpPr>
            <p:nvPr/>
          </p:nvCxnSpPr>
          <p:spPr>
            <a:xfrm>
              <a:off x="4111030" y="3008056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52955" y="2130887"/>
              <a:ext cx="35142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uncle(X,Y):-child(X,W),brother(W,Y)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84214" y="4012137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8185" y="4141008"/>
              <a:ext cx="62068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aunt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159745" y="4021706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9127" y="4141008"/>
              <a:ext cx="9919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husband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00977" y="4012137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7" idx="6"/>
              <a:endCxn id="18" idx="1"/>
            </p:cNvCxnSpPr>
            <p:nvPr/>
          </p:nvCxnSpPr>
          <p:spPr>
            <a:xfrm>
              <a:off x="1011287" y="4325674"/>
              <a:ext cx="2868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3"/>
              <a:endCxn id="19" idx="2"/>
            </p:cNvCxnSpPr>
            <p:nvPr/>
          </p:nvCxnSpPr>
          <p:spPr>
            <a:xfrm>
              <a:off x="1918868" y="4325674"/>
              <a:ext cx="240877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0" idx="1"/>
            </p:cNvCxnSpPr>
            <p:nvPr/>
          </p:nvCxnSpPr>
          <p:spPr>
            <a:xfrm flipV="1">
              <a:off x="2786818" y="4325674"/>
              <a:ext cx="332309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3"/>
              <a:endCxn id="21" idx="2"/>
            </p:cNvCxnSpPr>
            <p:nvPr/>
          </p:nvCxnSpPr>
          <p:spPr>
            <a:xfrm>
              <a:off x="4111030" y="4325674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52955" y="4906520"/>
              <a:ext cx="35884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uncle(X,Y):-aunt(X,W),husband(W,Y)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3697" y="1949164"/>
              <a:ext cx="305124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status(X,T):</a:t>
              </a:r>
              <a:r>
                <a:rPr lang="en-US" dirty="0" smtClean="0"/>
                <a:t>-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const_tired(T),child(</a:t>
              </a:r>
              <a:r>
                <a:rPr lang="en-US" dirty="0"/>
                <a:t>X</a:t>
              </a:r>
              <a:r>
                <a:rPr lang="en-US" dirty="0" smtClean="0"/>
                <a:t>,W),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infant(W</a:t>
              </a:r>
              <a:r>
                <a:rPr lang="en-US" dirty="0" smtClean="0"/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848595" y="3058759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55610" y="3975048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848595" y="464877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685" y="3201544"/>
              <a:ext cx="125305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const_tired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907963" y="3792323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8" idx="4"/>
            </p:cNvCxnSpPr>
            <p:nvPr/>
          </p:nvCxnSpPr>
          <p:spPr>
            <a:xfrm>
              <a:off x="6162132" y="3685832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96634" y="3570876"/>
              <a:ext cx="1" cy="2214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62132" y="4368717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34448" y="4742892"/>
              <a:ext cx="73852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infant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6475203" y="4927558"/>
              <a:ext cx="35924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53858" y="1926249"/>
              <a:ext cx="0" cy="35103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441" y="5436595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441" y="3701608"/>
              <a:ext cx="53164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735" y="1949164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834462" y="6396335"/>
            <a:ext cx="68024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Key thing we can do now: </a:t>
            </a:r>
            <a:r>
              <a:rPr lang="en-US" sz="2400" b="1" dirty="0" smtClean="0"/>
              <a:t>weighted proof-counting</a:t>
            </a:r>
            <a:endParaRPr lang="en-US" sz="24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74133" y="1417638"/>
            <a:ext cx="2628259" cy="1003829"/>
          </a:xfrm>
          <a:prstGeom prst="wedgeRoundRectCallout">
            <a:avLst>
              <a:gd name="adj1" fmla="val 34575"/>
              <a:gd name="adj2" fmla="val 11479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chain joins BP performs a random </a:t>
            </a:r>
            <a:r>
              <a:rPr lang="en-US" dirty="0" smtClean="0"/>
              <a:t>walk (like PRA [Lao &amp; Cohen])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325855" y="1417638"/>
            <a:ext cx="2819542" cy="1003829"/>
          </a:xfrm>
          <a:prstGeom prst="wedgeRoundRectCallout">
            <a:avLst>
              <a:gd name="adj1" fmla="val 34143"/>
              <a:gd name="adj2" fmla="val 1103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we can handle more complex clauses as well  </a:t>
            </a:r>
            <a:endParaRPr lang="en-US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6603999" y="1417638"/>
            <a:ext cx="2392805" cy="1003829"/>
          </a:xfrm>
          <a:prstGeom prst="wedgeRoundRectCallout">
            <a:avLst>
              <a:gd name="adj1" fmla="val -29548"/>
              <a:gd name="adj2" fmla="val 1118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assume factor graph is a </a:t>
            </a:r>
            <a:r>
              <a:rPr lang="en-US" dirty="0" err="1" smtClean="0"/>
              <a:t>polytree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6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2/3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Given a query type (inputs, and outputs) </a:t>
            </a:r>
            <a:r>
              <a:rPr lang="en-US" sz="2400" b="1" dirty="0" smtClean="0"/>
              <a:t>simulate</a:t>
            </a:r>
            <a:r>
              <a:rPr lang="en-US" sz="2400" dirty="0" smtClean="0"/>
              <a:t> BP on factor graph and </a:t>
            </a:r>
            <a:r>
              <a:rPr lang="en-US" sz="2400" b="1" dirty="0" smtClean="0"/>
              <a:t>record </a:t>
            </a:r>
            <a:r>
              <a:rPr lang="en-US" sz="2400" dirty="0" smtClean="0"/>
              <a:t>the series of </a:t>
            </a:r>
            <a:r>
              <a:rPr lang="en-US" sz="2400" b="1" dirty="0" smtClean="0"/>
              <a:t>messages </a:t>
            </a:r>
            <a:r>
              <a:rPr lang="en-US" sz="2400" dirty="0" smtClean="0"/>
              <a:t>that will be passed, given an input.  This series of messages defines a </a:t>
            </a:r>
            <a:r>
              <a:rPr lang="en-US" sz="2400" b="1" dirty="0" smtClean="0"/>
              <a:t>function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pic>
        <p:nvPicPr>
          <p:cNvPr id="8" name="Picture 7" descr="Screen Shot 2016-05-12 at 3.49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8"/>
          <a:stretch/>
        </p:blipFill>
        <p:spPr>
          <a:xfrm>
            <a:off x="96345" y="5444451"/>
            <a:ext cx="8854966" cy="397549"/>
          </a:xfrm>
          <a:prstGeom prst="rect">
            <a:avLst/>
          </a:prstGeom>
        </p:spPr>
      </p:pic>
      <p:sp>
        <p:nvSpPr>
          <p:cNvPr id="46" name="Down Arrow 45"/>
          <p:cNvSpPr/>
          <p:nvPr/>
        </p:nvSpPr>
        <p:spPr>
          <a:xfrm>
            <a:off x="3958897" y="5158828"/>
            <a:ext cx="411655" cy="429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458959" y="4020202"/>
            <a:ext cx="1320562" cy="1424249"/>
            <a:chOff x="6469983" y="1626263"/>
            <a:chExt cx="1320562" cy="1424249"/>
          </a:xfrm>
        </p:grpSpPr>
        <p:sp>
          <p:nvSpPr>
            <p:cNvPr id="52" name="TextBox 51"/>
            <p:cNvSpPr txBox="1"/>
            <p:nvPr/>
          </p:nvSpPr>
          <p:spPr>
            <a:xfrm>
              <a:off x="6469983" y="1626263"/>
              <a:ext cx="1320562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can run </a:t>
              </a:r>
              <a:r>
                <a:rPr lang="en-US" dirty="0" err="1" smtClean="0"/>
                <a:t>backprop</a:t>
              </a:r>
              <a:r>
                <a:rPr lang="en-US" dirty="0" smtClean="0"/>
                <a:t> on these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7185638" y="2549593"/>
              <a:ext cx="322312" cy="5009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/>
          <a:stretch/>
        </p:blipFill>
        <p:spPr>
          <a:xfrm>
            <a:off x="760290" y="2676570"/>
            <a:ext cx="6393348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57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1 at 2.1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579"/>
            <a:ext cx="9144000" cy="3983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4824" y="2211294"/>
            <a:ext cx="1255058" cy="3137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 uses a knowledge-graph specific trick…functions from sets of entities to sets of entities</a:t>
            </a:r>
          </a:p>
          <a:p>
            <a:r>
              <a:rPr lang="en-US" dirty="0" smtClean="0"/>
              <a:t>Key idea: You can describe the reasoning process as a </a:t>
            </a:r>
            <a:r>
              <a:rPr lang="en-US" i="1" dirty="0" smtClean="0"/>
              <a:t>factor graph</a:t>
            </a:r>
          </a:p>
          <a:p>
            <a:r>
              <a:rPr lang="en-US" dirty="0" smtClean="0"/>
              <a:t>Example: Let’s start with some example one-rule theories</a:t>
            </a:r>
          </a:p>
          <a:p>
            <a:pPr lvl="1"/>
            <a:r>
              <a:rPr lang="en-US" b="1" dirty="0" smtClean="0"/>
              <a:t>And then go on</a:t>
            </a:r>
          </a:p>
        </p:txBody>
      </p:sp>
    </p:spTree>
    <p:extLst>
      <p:ext uri="{BB962C8B-B14F-4D97-AF65-F5344CB8AC3E}">
        <p14:creationId xmlns:p14="http://schemas.microsoft.com/office/powerpoint/2010/main" val="400021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3/3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can combine these functions compositionally: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multiple clauses defining the same predicate: add the outputs!</a:t>
            </a:r>
            <a:endParaRPr lang="en-US" sz="2400" dirty="0"/>
          </a:p>
        </p:txBody>
      </p: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41622"/>
          <a:stretch/>
        </p:blipFill>
        <p:spPr>
          <a:xfrm>
            <a:off x="760290" y="2927130"/>
            <a:ext cx="3732333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164" y="2927130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164" y="4938632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6921" y="3050384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g</a:t>
            </a:r>
            <a:r>
              <a:rPr lang="en-US" sz="2400" baseline="-25000" dirty="0" smtClean="0">
                <a:solidFill>
                  <a:srgbClr val="008000"/>
                </a:solidFill>
              </a:rPr>
              <a:t>io</a:t>
            </a:r>
            <a:r>
              <a:rPr lang="en-US" sz="2400" baseline="30000" dirty="0" smtClean="0">
                <a:solidFill>
                  <a:srgbClr val="008000"/>
                </a:solidFill>
              </a:rPr>
              <a:t>r1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</a:rPr>
              <a:t>u</a:t>
            </a:r>
            <a:r>
              <a:rPr lang="en-US" sz="2400" dirty="0" smtClean="0">
                <a:solidFill>
                  <a:srgbClr val="008000"/>
                </a:solidFill>
              </a:rPr>
              <a:t>) = { …  return </a:t>
            </a:r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Y</a:t>
            </a:r>
            <a:r>
              <a:rPr lang="en-US" sz="2400" baseline="-25000" dirty="0" smtClean="0">
                <a:solidFill>
                  <a:srgbClr val="008000"/>
                </a:solidFill>
              </a:rPr>
              <a:t>;</a:t>
            </a:r>
            <a:r>
              <a:rPr lang="en-US" sz="2400" dirty="0" smtClean="0">
                <a:solidFill>
                  <a:srgbClr val="008000"/>
                </a:solidFill>
              </a:rPr>
              <a:t> }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921" y="4217733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baseline="-25000" dirty="0" smtClean="0">
                <a:solidFill>
                  <a:srgbClr val="0000FF"/>
                </a:solidFill>
              </a:rPr>
              <a:t>io</a:t>
            </a:r>
            <a:r>
              <a:rPr lang="en-US" sz="2400" baseline="30000" dirty="0" smtClean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 = { …  return </a:t>
            </a:r>
            <a:r>
              <a:rPr lang="en-US" sz="2400" dirty="0" err="1" smtClean="0">
                <a:solidFill>
                  <a:srgbClr val="0000FF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</a:rPr>
              <a:t>;</a:t>
            </a:r>
            <a:r>
              <a:rPr lang="en-US" sz="2400" dirty="0" smtClean="0">
                <a:solidFill>
                  <a:srgbClr val="0000FF"/>
                </a:solidFill>
              </a:rPr>
              <a:t> }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1564" y="5307964"/>
            <a:ext cx="3667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/>
              <a:t>(</a:t>
            </a:r>
            <a:r>
              <a:rPr lang="en-US" sz="2400" b="1" dirty="0"/>
              <a:t>u</a:t>
            </a:r>
            <a:r>
              <a:rPr lang="en-US" sz="2400" dirty="0"/>
              <a:t>) </a:t>
            </a:r>
            <a:r>
              <a:rPr lang="en-US" sz="2400" dirty="0" smtClean="0"/>
              <a:t> = </a:t>
            </a:r>
            <a:r>
              <a:rPr lang="en-US" sz="2400" dirty="0">
                <a:solidFill>
                  <a:srgbClr val="008000"/>
                </a:solidFill>
              </a:rPr>
              <a:t>g</a:t>
            </a:r>
            <a:r>
              <a:rPr lang="en-US" sz="2400" baseline="-25000" dirty="0">
                <a:solidFill>
                  <a:srgbClr val="008000"/>
                </a:solidFill>
              </a:rPr>
              <a:t>io</a:t>
            </a:r>
            <a:r>
              <a:rPr lang="en-US" sz="2400" baseline="30000" dirty="0">
                <a:solidFill>
                  <a:srgbClr val="008000"/>
                </a:solidFill>
              </a:rPr>
              <a:t>r1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b="1" dirty="0">
                <a:solidFill>
                  <a:srgbClr val="008000"/>
                </a:solidFill>
              </a:rPr>
              <a:t>u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g</a:t>
            </a:r>
            <a:r>
              <a:rPr lang="en-US" sz="2400" baseline="-25000" dirty="0">
                <a:solidFill>
                  <a:srgbClr val="0000FF"/>
                </a:solidFill>
              </a:rPr>
              <a:t>io</a:t>
            </a:r>
            <a:r>
              <a:rPr lang="en-US" sz="2400" baseline="30000" dirty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Sensing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vision, sound, language, …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experience</a:t>
            </a:r>
          </a:p>
          <a:p>
            <a:pPr lvl="1"/>
            <a:r>
              <a:rPr lang="en-US" dirty="0" smtClean="0"/>
              <a:t>from instruction/programming</a:t>
            </a:r>
          </a:p>
          <a:p>
            <a:r>
              <a:rPr lang="en-US" dirty="0" smtClean="0"/>
              <a:t>Reasoning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1584" y="4297887"/>
            <a:ext cx="42439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e.g., declarative knowledge as facts and rules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3004" y="5231328"/>
            <a:ext cx="336652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very mature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57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3/3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can combine these functions compositionally: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defined predicate: replace the factor with a function call</a:t>
            </a:r>
            <a:endParaRPr lang="en-US" sz="2400" dirty="0"/>
          </a:p>
        </p:txBody>
      </p: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41622"/>
          <a:stretch/>
        </p:blipFill>
        <p:spPr>
          <a:xfrm>
            <a:off x="760290" y="2927130"/>
            <a:ext cx="3732333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164" y="2927130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164" y="4938632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5926" y="2834222"/>
            <a:ext cx="226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... = g</a:t>
            </a:r>
            <a:r>
              <a:rPr lang="en-US" sz="2400" baseline="-25000" dirty="0" smtClean="0">
                <a:solidFill>
                  <a:srgbClr val="008000"/>
                </a:solidFill>
              </a:rPr>
              <a:t>aunt</a:t>
            </a:r>
            <a:r>
              <a:rPr lang="en-US" sz="2400" dirty="0" smtClean="0">
                <a:solidFill>
                  <a:srgbClr val="008000"/>
                </a:solidFill>
              </a:rPr>
              <a:t> (</a:t>
            </a:r>
            <a:r>
              <a:rPr lang="en-US" sz="2400" b="1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W</a:t>
            </a:r>
            <a:r>
              <a:rPr lang="en-US" sz="2400" dirty="0" smtClean="0">
                <a:solidFill>
                  <a:srgbClr val="008000"/>
                </a:solidFill>
              </a:rPr>
              <a:t>); …. 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921" y="4217733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baseline="-25000" dirty="0" smtClean="0">
                <a:solidFill>
                  <a:srgbClr val="0000FF"/>
                </a:solidFill>
              </a:rPr>
              <a:t>io</a:t>
            </a:r>
            <a:r>
              <a:rPr lang="en-US" sz="2400" baseline="30000" dirty="0" smtClean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 = { …   = </a:t>
            </a:r>
            <a:r>
              <a:rPr lang="en-US" sz="2400" b="1" dirty="0" err="1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aunt</a:t>
            </a:r>
            <a:r>
              <a:rPr lang="en-US" sz="2400" dirty="0" smtClean="0">
                <a:solidFill>
                  <a:srgbClr val="0000FF"/>
                </a:solidFill>
              </a:rPr>
              <a:t> ; …. }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75393" y="5314736"/>
            <a:ext cx="44683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7525684" y="3512049"/>
            <a:ext cx="246936" cy="70568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3/3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can combine these functions compositionally: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defined predicate: replace the factor with a function </a:t>
            </a:r>
            <a:r>
              <a:rPr lang="en-US" sz="2400" dirty="0" smtClean="0"/>
              <a:t>call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recursive theory: unroll recursion to fixed max depth</a:t>
            </a:r>
            <a:endParaRPr lang="en-US" sz="2400" dirty="0"/>
          </a:p>
        </p:txBody>
      </p: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41622"/>
          <a:stretch/>
        </p:blipFill>
        <p:spPr>
          <a:xfrm>
            <a:off x="760290" y="2927130"/>
            <a:ext cx="3732333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164" y="2927130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164" y="4938632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5926" y="2834222"/>
            <a:ext cx="226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... = g</a:t>
            </a:r>
            <a:r>
              <a:rPr lang="en-US" sz="2400" baseline="-25000" dirty="0" smtClean="0">
                <a:solidFill>
                  <a:srgbClr val="008000"/>
                </a:solidFill>
              </a:rPr>
              <a:t>aunt</a:t>
            </a:r>
            <a:r>
              <a:rPr lang="en-US" sz="2400" dirty="0" smtClean="0">
                <a:solidFill>
                  <a:srgbClr val="008000"/>
                </a:solidFill>
              </a:rPr>
              <a:t> (</a:t>
            </a:r>
            <a:r>
              <a:rPr lang="en-US" sz="2400" b="1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W</a:t>
            </a:r>
            <a:r>
              <a:rPr lang="en-US" sz="2400" dirty="0" smtClean="0">
                <a:solidFill>
                  <a:srgbClr val="008000"/>
                </a:solidFill>
              </a:rPr>
              <a:t>); …. 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921" y="4217733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baseline="-25000" dirty="0" smtClean="0">
                <a:solidFill>
                  <a:srgbClr val="0000FF"/>
                </a:solidFill>
              </a:rPr>
              <a:t>io</a:t>
            </a:r>
            <a:r>
              <a:rPr lang="en-US" sz="2400" baseline="30000" dirty="0" smtClean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 = { …   = </a:t>
            </a:r>
            <a:r>
              <a:rPr lang="en-US" sz="2400" b="1" dirty="0" err="1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aunt</a:t>
            </a:r>
            <a:r>
              <a:rPr lang="en-US" sz="2400" dirty="0" smtClean="0">
                <a:solidFill>
                  <a:srgbClr val="0000FF"/>
                </a:solidFill>
              </a:rPr>
              <a:t> ; …. }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75393" y="5314736"/>
            <a:ext cx="44683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7525684" y="3512049"/>
            <a:ext cx="246936" cy="70568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Learning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73012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Inference is via a numeric function</a:t>
            </a:r>
            <a:r>
              <a:rPr lang="en-US" sz="2400" dirty="0"/>
              <a:t>:   </a:t>
            </a:r>
            <a:r>
              <a:rPr lang="en-US" sz="2400" b="1" dirty="0" smtClean="0"/>
              <a:t>y =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 smtClean="0"/>
              <a:t>(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) 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y </a:t>
            </a:r>
            <a:r>
              <a:rPr lang="en-US" sz="2400" dirty="0" smtClean="0"/>
              <a:t>encodes </a:t>
            </a:r>
            <a:r>
              <a:rPr lang="en-US" sz="2400" i="1" dirty="0" smtClean="0"/>
              <a:t>{</a:t>
            </a:r>
            <a:r>
              <a:rPr lang="en-US" sz="2400" i="1" dirty="0" err="1" smtClean="0"/>
              <a:t>b:uncle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a,b</a:t>
            </a:r>
            <a:r>
              <a:rPr lang="en-US" sz="2400" i="1" dirty="0" smtClean="0"/>
              <a:t>)} </a:t>
            </a:r>
            <a:r>
              <a:rPr lang="en-US" sz="2400" dirty="0" smtClean="0"/>
              <a:t>is true and </a:t>
            </a:r>
            <a:r>
              <a:rPr lang="en-US" sz="2400" b="1" dirty="0" smtClean="0"/>
              <a:t>y</a:t>
            </a:r>
            <a:r>
              <a:rPr lang="en-US" sz="2400" dirty="0" smtClean="0"/>
              <a:t>[b]=confidence in uncle(</a:t>
            </a:r>
            <a:r>
              <a:rPr lang="en-US" sz="2400" dirty="0" err="1" smtClean="0"/>
              <a:t>a,b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Define loss(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/>
              <a:t>(</a:t>
            </a:r>
            <a:r>
              <a:rPr lang="en-US" sz="2400" b="1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 smtClean="0"/>
              <a:t>), </a:t>
            </a:r>
            <a:r>
              <a:rPr lang="en-US" sz="2400" b="1" dirty="0" smtClean="0"/>
              <a:t>y*</a:t>
            </a:r>
            <a:r>
              <a:rPr lang="en-US" sz="2400" dirty="0" smtClean="0"/>
              <a:t>) = </a:t>
            </a:r>
            <a:r>
              <a:rPr lang="en-US" sz="2400" dirty="0" err="1" smtClean="0"/>
              <a:t>crossEntropy</a:t>
            </a:r>
            <a:r>
              <a:rPr lang="en-US" sz="2400" dirty="0" smtClean="0"/>
              <a:t>(</a:t>
            </a:r>
            <a:r>
              <a:rPr lang="en-US" sz="2400" dirty="0" err="1" smtClean="0"/>
              <a:t>softmax</a:t>
            </a:r>
            <a:r>
              <a:rPr lang="en-US" sz="2400" dirty="0" smtClean="0"/>
              <a:t>(g(</a:t>
            </a:r>
            <a:r>
              <a:rPr lang="en-US" sz="2400" b="1" dirty="0" smtClean="0"/>
              <a:t>x)</a:t>
            </a:r>
            <a:r>
              <a:rPr lang="en-US" sz="2400" dirty="0" smtClean="0"/>
              <a:t>),</a:t>
            </a:r>
            <a:r>
              <a:rPr lang="en-US" sz="2400" b="1" dirty="0" smtClean="0"/>
              <a:t>y*)</a:t>
            </a:r>
          </a:p>
          <a:p>
            <a:r>
              <a:rPr lang="en-US" sz="2400" dirty="0" smtClean="0"/>
              <a:t>To adjust weights of a DB relation: </a:t>
            </a:r>
            <a:r>
              <a:rPr lang="en-US" sz="2400" dirty="0" err="1" smtClean="0"/>
              <a:t>dloss</a:t>
            </a:r>
            <a:r>
              <a:rPr lang="en-US" sz="2400" dirty="0" smtClean="0"/>
              <a:t>/</a:t>
            </a:r>
            <a:r>
              <a:rPr lang="en-US" sz="2400" dirty="0" err="1" smtClean="0"/>
              <a:t>dM</a:t>
            </a:r>
            <a:r>
              <a:rPr lang="en-US" sz="2400" baseline="-25000" dirty="0" err="1" smtClean="0"/>
              <a:t>brother</a:t>
            </a:r>
            <a:endParaRPr lang="en-US" sz="2400" baseline="-25000" dirty="0"/>
          </a:p>
        </p:txBody>
      </p:sp>
      <p:pic>
        <p:nvPicPr>
          <p:cNvPr id="13" name="Picture 12" descr="Screen Shot 2016-06-06 at 5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41622"/>
          <a:stretch/>
        </p:blipFill>
        <p:spPr>
          <a:xfrm>
            <a:off x="421623" y="4168259"/>
            <a:ext cx="3732333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1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Outline: </a:t>
            </a:r>
            <a:br>
              <a:rPr lang="en-US" sz="3600" dirty="0" smtClean="0"/>
            </a:br>
            <a:r>
              <a:rPr lang="en-US" sz="3600" dirty="0" smtClean="0"/>
              <a:t>Learning and Reasoning with </a:t>
            </a:r>
            <a:r>
              <a:rPr lang="en-US" sz="3600" dirty="0" err="1" smtClean="0"/>
              <a:t>TensorLog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 knowledge graphs and deductive DBs</a:t>
            </a:r>
          </a:p>
          <a:p>
            <a:pPr lvl="1"/>
            <a:r>
              <a:rPr lang="en-US" dirty="0" smtClean="0"/>
              <a:t>standard approach: first-order reasoning by “grounding” to propositions</a:t>
            </a:r>
          </a:p>
          <a:p>
            <a:r>
              <a:rPr lang="en-US" dirty="0" err="1" smtClean="0"/>
              <a:t>TensorLog</a:t>
            </a:r>
            <a:r>
              <a:rPr lang="en-US" dirty="0" smtClean="0"/>
              <a:t>: reasoning and parameter-learning</a:t>
            </a:r>
          </a:p>
          <a:p>
            <a:pPr lvl="1"/>
            <a:r>
              <a:rPr lang="en-US" dirty="0" smtClean="0"/>
              <a:t>semantics</a:t>
            </a:r>
          </a:p>
          <a:p>
            <a:pPr lvl="1"/>
            <a:r>
              <a:rPr lang="en-US" b="1" dirty="0" smtClean="0"/>
              <a:t>sample problem</a:t>
            </a:r>
          </a:p>
          <a:p>
            <a:pPr lvl="1"/>
            <a:r>
              <a:rPr lang="en-US" dirty="0" smtClean="0"/>
              <a:t>more experiments</a:t>
            </a:r>
          </a:p>
          <a:p>
            <a:r>
              <a:rPr lang="en-US" dirty="0" smtClean="0"/>
              <a:t>Learning </a:t>
            </a:r>
            <a:r>
              <a:rPr lang="en-US" dirty="0" err="1" smtClean="0"/>
              <a:t>TensorLog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115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</a:t>
            </a:r>
            <a:r>
              <a:rPr lang="en" dirty="0" smtClean="0"/>
              <a:t>xample</a:t>
            </a:r>
            <a:r>
              <a:rPr lang="en" dirty="0"/>
              <a:t>: factual Q/A from </a:t>
            </a:r>
            <a:r>
              <a:rPr lang="en" dirty="0" smtClean="0"/>
              <a:t>KG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WikiMovies</a:t>
            </a:r>
            <a:r>
              <a:rPr lang="en-US" sz="3600" dirty="0" smtClean="0"/>
              <a:t> Dataset</a:t>
            </a:r>
            <a:endParaRPr lang="en" sz="3600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0" y="1536633"/>
            <a:ext cx="8964706" cy="270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are the actors in Maria's Lovers? ['John Savage', 'Robert Mitchum', …]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what films did DeForest Kelley act in? ['Night of the Lepus']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when was the film Rise of the Zombies released? ['2012']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what movies are </a:t>
            </a:r>
            <a:r>
              <a:rPr lang="en-US" sz="1800" dirty="0" smtClean="0">
                <a:solidFill>
                  <a:srgbClr val="000000"/>
                </a:solidFill>
              </a:rPr>
              <a:t>about </a:t>
            </a:r>
            <a:r>
              <a:rPr lang="en" sz="1800" dirty="0" smtClean="0">
                <a:solidFill>
                  <a:srgbClr val="000000"/>
                </a:solidFill>
              </a:rPr>
              <a:t>eather </a:t>
            </a:r>
            <a:r>
              <a:rPr lang="en" sz="1800" dirty="0">
                <a:solidFill>
                  <a:srgbClr val="000000"/>
                </a:solidFill>
              </a:rPr>
              <a:t>graham? ['The Hangover', 'Swingers', 'Drugstore Cowboy', .. 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who is the director that directed Tobacco Road? ['John Ford']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the film Faster, Pussycat! Kill! Kill! starred which actors? ['Lori Williams', 'Haji',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242235" y="4417500"/>
            <a:ext cx="5590065" cy="2186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Harvey Keitel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Danny DeVito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Joe Piscopo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Ray Sharkey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directed_by	</a:t>
            </a:r>
            <a:r>
              <a:rPr lang="en" sz="1600" dirty="0" smtClean="0">
                <a:solidFill>
                  <a:srgbClr val="000000"/>
                </a:solidFill>
              </a:rPr>
              <a:t>Wise </a:t>
            </a:r>
            <a:r>
              <a:rPr lang="en" sz="1600" dirty="0">
                <a:solidFill>
                  <a:srgbClr val="000000"/>
                </a:solidFill>
              </a:rPr>
              <a:t>Guys		Brian De Palma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has_genre		Wise Guys	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release_year	Wise Guys		1986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 smtClean="0">
                <a:solidFill>
                  <a:srgbClr val="000000"/>
                </a:solidFill>
              </a:rPr>
              <a:t>…</a:t>
            </a:r>
            <a:endParaRPr lang="e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311700" y="1446800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4586941" y="2952833"/>
            <a:ext cx="4296684" cy="24344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Harvey Keitel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Danny DeVito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Joe Piscopo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Ray Sharkey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directed_by	Wise Guys		Brian De Palma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has_genre		Wise Guys	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release_year	Wise Guys		1986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223349" y="2648633"/>
            <a:ext cx="4229121" cy="42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D</a:t>
            </a:r>
            <a:r>
              <a:rPr lang="en" dirty="0"/>
              <a:t>ata: from Miller, Fisch, Dodge, Karami, Bordes, Weston “Key-Value Memory Networks for Directly Reading Documents”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Questions: 96k train, 20k dev, 10k test </a:t>
            </a:r>
            <a:r>
              <a:rPr lang="en" dirty="0" smtClean="0"/>
              <a:t>Knowledge </a:t>
            </a:r>
            <a:r>
              <a:rPr lang="en" dirty="0"/>
              <a:t>graph: 421k triples about 16k movies, 10 relations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Subgraph/question embedding: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93.5%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Key-value memory network: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93.9% “reading” the </a:t>
            </a:r>
            <a:r>
              <a:rPr lang="en" dirty="0" smtClean="0"/>
              <a:t>KG</a:t>
            </a:r>
            <a:r>
              <a:rPr lang="en-US" dirty="0" smtClean="0"/>
              <a:t> 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76.2% by reading text of articles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1567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factual Q/A from a KB</a:t>
            </a:r>
            <a:br>
              <a:rPr lang="en-US" dirty="0" smtClean="0"/>
            </a:br>
            <a:r>
              <a:rPr lang="en-US" sz="3600" dirty="0" err="1" smtClean="0"/>
              <a:t>WikiMovies</a:t>
            </a:r>
            <a:r>
              <a:rPr lang="en-US" sz="3600" dirty="0" smtClean="0"/>
              <a:t> dataset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18774" y="5692588"/>
            <a:ext cx="42135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 initial retrieval process picks the  set of </a:t>
            </a:r>
          </a:p>
          <a:p>
            <a:r>
              <a:rPr lang="en-US" dirty="0" smtClean="0"/>
              <a:t>memories to start with that are relevant to</a:t>
            </a:r>
          </a:p>
          <a:p>
            <a:r>
              <a:rPr lang="en-US" dirty="0" smtClean="0"/>
              <a:t>a question: KG triples or text passages</a:t>
            </a:r>
          </a:p>
        </p:txBody>
      </p:sp>
    </p:spTree>
    <p:extLst>
      <p:ext uri="{BB962C8B-B14F-4D97-AF65-F5344CB8AC3E}">
        <p14:creationId xmlns:p14="http://schemas.microsoft.com/office/powerpoint/2010/main" val="117705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79606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Solution: </a:t>
            </a:r>
            <a:r>
              <a:rPr lang="en-US" dirty="0" smtClean="0"/>
              <a:t>2k </a:t>
            </a:r>
            <a:r>
              <a:rPr lang="en" dirty="0" smtClean="0"/>
              <a:t>rules </a:t>
            </a:r>
            <a:r>
              <a:rPr lang="en" dirty="0"/>
              <a:t>and a </a:t>
            </a:r>
            <a:r>
              <a:rPr lang="en" dirty="0" smtClean="0">
                <a:solidFill>
                  <a:srgbClr val="FF0000"/>
                </a:solidFill>
              </a:rPr>
              <a:t>classifier…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257300" y="2843300"/>
            <a:ext cx="4575000" cy="381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Harvey Keitel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Danny DeVito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Joe Piscopo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Ray Sharkey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directed_by	Wise Guys		Brian De Palma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has_genre		Wise Guys	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release_year	Wise Guys		1986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written_by		How to .. Killer	Luke Ricci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has_genre		How to .. Killer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19529" y="3003300"/>
            <a:ext cx="3945896" cy="36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answer(Question, Entity</a:t>
            </a:r>
            <a:r>
              <a:rPr lang="en" dirty="0" smtClean="0"/>
              <a:t>)</a:t>
            </a:r>
            <a:r>
              <a:rPr lang="en-US" dirty="0" smtClean="0"/>
              <a:t> :-         </a:t>
            </a:r>
            <a:r>
              <a:rPr lang="en" dirty="0" smtClean="0"/>
              <a:t>mentions_entity(Question,Movie</a:t>
            </a:r>
            <a:r>
              <a:rPr lang="en" dirty="0"/>
              <a:t>) &amp; starred_actors(Movie,Entity) </a:t>
            </a:r>
            <a:r>
              <a:rPr lang="en" dirty="0" smtClean="0"/>
              <a:t>&amp;</a:t>
            </a:r>
            <a:r>
              <a:rPr lang="en-US" dirty="0" smtClean="0"/>
              <a:t> </a:t>
            </a:r>
            <a:r>
              <a:rPr lang="en" i="1" dirty="0" smtClean="0">
                <a:solidFill>
                  <a:srgbClr val="FF0000"/>
                </a:solidFill>
              </a:rPr>
              <a:t>question_type(Question</a:t>
            </a:r>
            <a:r>
              <a:rPr lang="en" i="1" dirty="0">
                <a:solidFill>
                  <a:srgbClr val="FF0000"/>
                </a:solidFill>
              </a:rPr>
              <a:t>, </a:t>
            </a:r>
            <a:r>
              <a:rPr lang="en" i="1" dirty="0" smtClean="0">
                <a:solidFill>
                  <a:srgbClr val="FF0000"/>
                </a:solidFill>
              </a:rPr>
              <a:t>y1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r>
              <a:rPr lang="en" dirty="0"/>
              <a:t>answer(Question, Movie</a:t>
            </a:r>
            <a:r>
              <a:rPr lang="en" dirty="0" smtClean="0"/>
              <a:t>)</a:t>
            </a:r>
            <a:r>
              <a:rPr lang="en-US" dirty="0" smtClean="0"/>
              <a:t> :-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mentions_entity(Question,Entity</a:t>
            </a:r>
            <a:r>
              <a:rPr lang="en" dirty="0">
                <a:solidFill>
                  <a:schemeClr val="dk1"/>
                </a:solidFill>
              </a:rPr>
              <a:t>) &amp; written_by(Movie,Entity) </a:t>
            </a:r>
            <a:r>
              <a:rPr lang="en" dirty="0" smtClean="0">
                <a:solidFill>
                  <a:schemeClr val="dk1"/>
                </a:solidFill>
              </a:rPr>
              <a:t>&amp;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" i="1" dirty="0" smtClean="0">
                <a:solidFill>
                  <a:srgbClr val="FF0000"/>
                </a:solidFill>
              </a:rPr>
              <a:t>question_type(Question, </a:t>
            </a:r>
            <a:r>
              <a:rPr lang="en" i="1" dirty="0" smtClean="0">
                <a:solidFill>
                  <a:srgbClr val="FF0000"/>
                </a:solidFill>
              </a:rPr>
              <a:t>y</a:t>
            </a:r>
            <a:r>
              <a:rPr lang="en-US" i="1" dirty="0" smtClean="0">
                <a:solidFill>
                  <a:srgbClr val="FF0000"/>
                </a:solidFill>
              </a:rPr>
              <a:t>9)</a:t>
            </a:r>
            <a:endParaRPr lang="en" i="1" dirty="0" smtClean="0">
              <a:solidFill>
                <a:schemeClr val="dk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endParaRPr i="1" dirty="0"/>
          </a:p>
        </p:txBody>
      </p:sp>
      <p:sp>
        <p:nvSpPr>
          <p:cNvPr id="2" name="TextBox 1"/>
          <p:cNvSpPr txBox="1"/>
          <p:nvPr/>
        </p:nvSpPr>
        <p:spPr>
          <a:xfrm>
            <a:off x="806824" y="5877422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“forward” and “backward” rules</a:t>
            </a:r>
          </a:p>
          <a:p>
            <a:r>
              <a:rPr lang="en-US" dirty="0" smtClean="0"/>
              <a:t>for each KB relation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6824" y="1028265"/>
            <a:ext cx="311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# relations in DB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86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79606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Or</a:t>
            </a:r>
            <a:r>
              <a:rPr lang="en" dirty="0" smtClean="0"/>
              <a:t>: </a:t>
            </a:r>
            <a:r>
              <a:rPr lang="en-US" dirty="0" smtClean="0"/>
              <a:t>2k </a:t>
            </a:r>
            <a:r>
              <a:rPr lang="en" dirty="0" smtClean="0"/>
              <a:t>rules </a:t>
            </a:r>
            <a:r>
              <a:rPr lang="en-US" dirty="0" smtClean="0"/>
              <a:t>with 2k soft predicates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257300" y="2843300"/>
            <a:ext cx="4575000" cy="381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Harvey Keitel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Danny DeVito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Joe Piscopo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Ray Sharkey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directed_by	Wise Guys		Brian De Palma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has_genre		Wise Guys	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release_year	Wise Guys		1986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written_by		How to .. Killer	Luke Ricci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has_genre		How to .. Killer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19529" y="3003300"/>
            <a:ext cx="3945896" cy="36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answer(Question, Entity</a:t>
            </a:r>
            <a:r>
              <a:rPr lang="en" dirty="0" smtClean="0"/>
              <a:t>)</a:t>
            </a:r>
            <a:r>
              <a:rPr lang="en-US" dirty="0" smtClean="0"/>
              <a:t> :-         </a:t>
            </a:r>
            <a:r>
              <a:rPr lang="en" dirty="0" smtClean="0"/>
              <a:t>mentions_entity(Question,Movie</a:t>
            </a:r>
            <a:r>
              <a:rPr lang="en" dirty="0"/>
              <a:t>) &amp; starred_actors(Movie,Entity) </a:t>
            </a:r>
            <a:r>
              <a:rPr lang="en" dirty="0" smtClean="0"/>
              <a:t>&amp;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feature(</a:t>
            </a:r>
            <a:r>
              <a:rPr lang="en-US" i="1" dirty="0" err="1" smtClean="0">
                <a:solidFill>
                  <a:srgbClr val="FF0000"/>
                </a:solidFill>
              </a:rPr>
              <a:t>Question,F</a:t>
            </a:r>
            <a:r>
              <a:rPr lang="en-US" i="1" dirty="0" smtClean="0">
                <a:solidFill>
                  <a:srgbClr val="FF0000"/>
                </a:solidFill>
              </a:rPr>
              <a:t>),weight1f(F)</a:t>
            </a:r>
          </a:p>
          <a:p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# w1f: relation 1 going “forward”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r>
              <a:rPr lang="en" dirty="0"/>
              <a:t>answer(Question, Movie</a:t>
            </a:r>
            <a:r>
              <a:rPr lang="en" dirty="0" smtClean="0"/>
              <a:t>)</a:t>
            </a:r>
            <a:r>
              <a:rPr lang="en-US" dirty="0" smtClean="0"/>
              <a:t> :-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mentions_entity(Question,Entity</a:t>
            </a:r>
            <a:r>
              <a:rPr lang="en" dirty="0">
                <a:solidFill>
                  <a:schemeClr val="dk1"/>
                </a:solidFill>
              </a:rPr>
              <a:t>) &amp; written_by(Movie,Entity) </a:t>
            </a:r>
            <a:r>
              <a:rPr lang="en" dirty="0" smtClean="0">
                <a:solidFill>
                  <a:schemeClr val="dk1"/>
                </a:solidFill>
              </a:rPr>
              <a:t>&amp;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feature(</a:t>
            </a:r>
            <a:r>
              <a:rPr lang="en-US" i="1" dirty="0" err="1" smtClean="0">
                <a:solidFill>
                  <a:srgbClr val="FF0000"/>
                </a:solidFill>
              </a:rPr>
              <a:t>Question,F</a:t>
            </a:r>
            <a:r>
              <a:rPr lang="en-US" i="1" dirty="0" smtClean="0">
                <a:solidFill>
                  <a:srgbClr val="FF0000"/>
                </a:solidFill>
              </a:rPr>
              <a:t>),weight9b(F)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# w9b: </a:t>
            </a:r>
            <a:r>
              <a:rPr lang="en-US" i="1" dirty="0">
                <a:solidFill>
                  <a:srgbClr val="FF0000"/>
                </a:solidFill>
              </a:rPr>
              <a:t>relation </a:t>
            </a:r>
            <a:r>
              <a:rPr lang="en-US" i="1" dirty="0" smtClean="0">
                <a:solidFill>
                  <a:srgbClr val="FF0000"/>
                </a:solidFill>
              </a:rPr>
              <a:t>9 </a:t>
            </a:r>
            <a:r>
              <a:rPr lang="en-US" i="1" dirty="0">
                <a:solidFill>
                  <a:srgbClr val="FF0000"/>
                </a:solidFill>
              </a:rPr>
              <a:t>going </a:t>
            </a:r>
            <a:r>
              <a:rPr lang="en-US" i="1" dirty="0" smtClean="0">
                <a:solidFill>
                  <a:srgbClr val="FF0000"/>
                </a:solidFill>
              </a:rPr>
              <a:t>“backward”</a:t>
            </a:r>
            <a:endParaRPr lang="en-US" i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en" i="1" dirty="0" smtClean="0">
              <a:solidFill>
                <a:schemeClr val="dk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endParaRPr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86824" y="1028265"/>
            <a:ext cx="311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# relations in DB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9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79606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Or</a:t>
            </a:r>
            <a:r>
              <a:rPr lang="en" dirty="0" smtClean="0"/>
              <a:t>: </a:t>
            </a:r>
            <a:r>
              <a:rPr lang="en-US" dirty="0" smtClean="0"/>
              <a:t>2k </a:t>
            </a:r>
            <a:r>
              <a:rPr lang="en" dirty="0" smtClean="0"/>
              <a:t>rules </a:t>
            </a:r>
            <a:r>
              <a:rPr lang="en-US" dirty="0" smtClean="0"/>
              <a:t>with 2k</a:t>
            </a:r>
            <a:r>
              <a:rPr lang="en-US" i="1" dirty="0" smtClean="0"/>
              <a:t> </a:t>
            </a:r>
            <a:r>
              <a:rPr lang="en-US" dirty="0" smtClean="0"/>
              <a:t>soft predicates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01" name="Shape 101"/>
          <p:cNvSpPr txBox="1"/>
          <p:nvPr/>
        </p:nvSpPr>
        <p:spPr>
          <a:xfrm>
            <a:off x="119529" y="3003300"/>
            <a:ext cx="3929530" cy="1661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answer(Question, Entity</a:t>
            </a:r>
            <a:r>
              <a:rPr lang="en" dirty="0" smtClean="0"/>
              <a:t>)</a:t>
            </a:r>
            <a:r>
              <a:rPr lang="en-US" dirty="0" smtClean="0"/>
              <a:t> :-         </a:t>
            </a:r>
            <a:r>
              <a:rPr lang="en" dirty="0" smtClean="0"/>
              <a:t>mentions_entity(Question,Movie</a:t>
            </a:r>
            <a:r>
              <a:rPr lang="en" dirty="0"/>
              <a:t>) &amp; starred_actors(Movie,Entity) </a:t>
            </a:r>
            <a:r>
              <a:rPr lang="en" dirty="0" smtClean="0"/>
              <a:t>&amp;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feature(</a:t>
            </a:r>
            <a:r>
              <a:rPr lang="en-US" i="1" dirty="0" err="1" smtClean="0">
                <a:solidFill>
                  <a:srgbClr val="FF0000"/>
                </a:solidFill>
              </a:rPr>
              <a:t>Question,F</a:t>
            </a:r>
            <a:r>
              <a:rPr lang="en-US" i="1" dirty="0" smtClean="0">
                <a:solidFill>
                  <a:srgbClr val="FF0000"/>
                </a:solidFill>
              </a:rPr>
              <a:t>),weight1f(F)</a:t>
            </a:r>
          </a:p>
          <a:p>
            <a:endParaRPr lang="en-US" sz="2400" i="1" dirty="0" smtClean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en" i="1" dirty="0" smtClean="0">
              <a:solidFill>
                <a:schemeClr val="dk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endParaRPr i="1" dirty="0"/>
          </a:p>
        </p:txBody>
      </p:sp>
      <p:sp>
        <p:nvSpPr>
          <p:cNvPr id="4" name="TextBox 3"/>
          <p:cNvSpPr txBox="1"/>
          <p:nvPr/>
        </p:nvSpPr>
        <p:spPr>
          <a:xfrm>
            <a:off x="984623" y="4612870"/>
            <a:ext cx="693270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weight for rule’s </a:t>
            </a:r>
            <a:r>
              <a:rPr lang="en-US" sz="2000" dirty="0" smtClean="0"/>
              <a:t>inferences =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weighted </a:t>
            </a:r>
            <a:r>
              <a:rPr lang="en-US" sz="2000" dirty="0" smtClean="0"/>
              <a:t>count of </a:t>
            </a:r>
            <a:r>
              <a:rPr lang="en-US" sz="2000" i="1" dirty="0" smtClean="0"/>
              <a:t>all</a:t>
            </a:r>
            <a:r>
              <a:rPr lang="en-US" sz="2000" dirty="0" smtClean="0"/>
              <a:t> proofs of it </a:t>
            </a:r>
            <a:r>
              <a:rPr lang="en-US" sz="2000" dirty="0" smtClean="0"/>
              <a:t>=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linear </a:t>
            </a:r>
            <a:r>
              <a:rPr lang="en-US" sz="2000" dirty="0" smtClean="0"/>
              <a:t>combination of assigned weights </a:t>
            </a:r>
            <a:r>
              <a:rPr lang="en-US" sz="2000" dirty="0" smtClean="0"/>
              <a:t>for this question type to </a:t>
            </a:r>
            <a:r>
              <a:rPr lang="en-US" sz="2000" dirty="0" smtClean="0"/>
              <a:t>all </a:t>
            </a:r>
            <a:r>
              <a:rPr lang="en-US" sz="2000" dirty="0" smtClean="0"/>
              <a:t>active features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86824" y="1028265"/>
            <a:ext cx="311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# relations in DB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43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Example: Factual Q/A with a KB</a:t>
            </a:r>
            <a:endParaRPr lang="en" dirty="0"/>
          </a:p>
        </p:txBody>
      </p:sp>
      <p:sp>
        <p:nvSpPr>
          <p:cNvPr id="456" name="Shape 456"/>
          <p:cNvSpPr txBox="1"/>
          <p:nvPr/>
        </p:nvSpPr>
        <p:spPr>
          <a:xfrm>
            <a:off x="379850" y="1620733"/>
            <a:ext cx="8377500" cy="21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800" dirty="0" smtClean="0"/>
              <a:t>KB contains</a:t>
            </a:r>
            <a:r>
              <a:rPr lang="en" sz="2800" dirty="0" smtClean="0"/>
              <a:t>:</a:t>
            </a:r>
            <a:endParaRPr lang="en" sz="2800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 smtClean="0"/>
              <a:t>K</a:t>
            </a:r>
            <a:r>
              <a:rPr lang="en-US" sz="2800" dirty="0" smtClean="0"/>
              <a:t>B</a:t>
            </a:r>
            <a:r>
              <a:rPr lang="en" sz="2800" dirty="0" smtClean="0"/>
              <a:t> facts from Miller et al </a:t>
            </a:r>
            <a:r>
              <a:rPr lang="en-US" sz="2800" dirty="0" smtClean="0"/>
              <a:t> about movies </a:t>
            </a:r>
            <a:r>
              <a:rPr lang="en" sz="2800" dirty="0" smtClean="0"/>
              <a:t>(420k)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 smtClean="0"/>
              <a:t>mentions_entity(question_id</a:t>
            </a:r>
            <a:r>
              <a:rPr lang="en" sz="2800" dirty="0"/>
              <a:t>, entity_id) = extract longest exact-match entity names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 smtClean="0"/>
              <a:t>has_feature(question_id,word_id</a:t>
            </a:r>
            <a:r>
              <a:rPr lang="en" sz="2800" dirty="0"/>
              <a:t>) = set of words in the question </a:t>
            </a:r>
            <a:r>
              <a:rPr lang="en-US" sz="2800" dirty="0" smtClean="0"/>
              <a:t>(afte</a:t>
            </a:r>
            <a:r>
              <a:rPr lang="en-US" sz="2800" dirty="0"/>
              <a:t>r</a:t>
            </a:r>
            <a:r>
              <a:rPr lang="en" sz="2800" dirty="0" smtClean="0"/>
              <a:t> stoplist</a:t>
            </a:r>
            <a:r>
              <a:rPr lang="en-US" sz="2800" dirty="0" err="1" smtClean="0"/>
              <a:t>ing</a:t>
            </a:r>
            <a:r>
              <a:rPr lang="en-US" sz="2800" dirty="0" smtClean="0"/>
              <a:t>)</a:t>
            </a:r>
            <a:endParaRPr lang="en" sz="2800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2800" dirty="0"/>
              <a:t>Adds about 853k triples (total about 1.3M</a:t>
            </a:r>
            <a:r>
              <a:rPr lang="en" sz="2800" dirty="0" smtClean="0"/>
              <a:t>)</a:t>
            </a:r>
            <a:endParaRPr lang="en-US" sz="2800" dirty="0" smtClean="0"/>
          </a:p>
          <a:p>
            <a:pPr marL="914400" lvl="1" indent="-228600" rtl="0">
              <a:spcBef>
                <a:spcPts val="0"/>
              </a:spcBef>
              <a:buChar char="○"/>
            </a:pPr>
            <a:endParaRPr lang="en" sz="2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32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367" y="1417638"/>
            <a:ext cx="5339976" cy="248499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2808941"/>
            <a:ext cx="5339976" cy="9412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</a:t>
            </a:r>
          </a:p>
          <a:p>
            <a:pPr lvl="1"/>
            <a:r>
              <a:rPr lang="en-US" dirty="0" smtClean="0"/>
              <a:t>vision, sound, language, …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from experience</a:t>
            </a:r>
          </a:p>
          <a:p>
            <a:pPr lvl="1"/>
            <a:r>
              <a:rPr lang="en-US" dirty="0" smtClean="0"/>
              <a:t>from instruction/programming</a:t>
            </a:r>
          </a:p>
          <a:p>
            <a:r>
              <a:rPr lang="en-US" dirty="0" smtClean="0"/>
              <a:t>Reasoning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Example: Factual Q/A with a KB</a:t>
            </a:r>
            <a:endParaRPr lang="en" dirty="0"/>
          </a:p>
        </p:txBody>
      </p:sp>
      <p:pic>
        <p:nvPicPr>
          <p:cNvPr id="2" name="Picture 1" descr="Screen Shot 2017-07-01 at 2.1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5940"/>
            <a:ext cx="9017001" cy="265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700" y="4631765"/>
            <a:ext cx="852059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Bigger differences: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memory network “works” with unstructured text instead of KB as input (with enough examples)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TensorLog</a:t>
            </a:r>
            <a:r>
              <a:rPr lang="en-US" sz="2800" dirty="0" smtClean="0"/>
              <a:t> allows you to update the KB declaratively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31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Example: Factual Q/A with a KB:</a:t>
            </a:r>
            <a:br>
              <a:rPr lang="en-US" dirty="0" smtClean="0"/>
            </a:br>
            <a:r>
              <a:rPr lang="en-US" dirty="0" smtClean="0"/>
              <a:t>in detail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0522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266925" y="279233"/>
            <a:ext cx="8877000" cy="64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import tensorflow as tf</a:t>
            </a:r>
            <a:br>
              <a:rPr lang="en" sz="1600" dirty="0"/>
            </a:br>
            <a:r>
              <a:rPr lang="en" sz="1600" dirty="0"/>
              <a:t>from tensorlog import simple</a:t>
            </a:r>
            <a:br>
              <a:rPr lang="en" sz="1600" dirty="0"/>
            </a:br>
            <a:r>
              <a:rPr lang="en" sz="1600" dirty="0"/>
              <a:t/>
            </a:r>
            <a:br>
              <a:rPr lang="en" sz="1600" dirty="0"/>
            </a:br>
            <a:r>
              <a:rPr lang="en" sz="1600" dirty="0" smtClean="0"/>
              <a:t>KG_FILE </a:t>
            </a:r>
            <a:r>
              <a:rPr lang="en" sz="1600" dirty="0"/>
              <a:t>= ‘tlog-format/train-1000.cfacts’</a:t>
            </a:r>
            <a:r>
              <a:rPr lang="en" sz="1600" i="1" dirty="0">
                <a:solidFill>
                  <a:schemeClr val="dk1"/>
                </a:solidFill>
              </a:rPr>
              <a:t> </a:t>
            </a:r>
            <a:r>
              <a:rPr lang="en" sz="1600" i="1" dirty="0">
                <a:solidFill>
                  <a:srgbClr val="0000FF"/>
                </a:solidFill>
              </a:rPr>
              <a:t># </a:t>
            </a:r>
            <a:r>
              <a:rPr lang="en" sz="1600" i="1" dirty="0" smtClean="0">
                <a:solidFill>
                  <a:srgbClr val="0000FF"/>
                </a:solidFill>
              </a:rPr>
              <a:t>t</a:t>
            </a:r>
            <a:r>
              <a:rPr lang="en-US" sz="1600" i="1" dirty="0" err="1" smtClean="0">
                <a:solidFill>
                  <a:srgbClr val="0000FF"/>
                </a:solidFill>
              </a:rPr>
              <a:t>ab</a:t>
            </a:r>
            <a:r>
              <a:rPr lang="en-US" sz="1600" i="1" dirty="0" smtClean="0">
                <a:solidFill>
                  <a:srgbClr val="0000FF"/>
                </a:solidFill>
              </a:rPr>
              <a:t> separated values, verb subject object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/>
              <a:t>if __name__ == "__main__":</a:t>
            </a:r>
            <a:br>
              <a:rPr lang="en" sz="1600" dirty="0"/>
            </a:br>
            <a:r>
              <a:rPr lang="en" sz="1600" i="1" dirty="0"/>
              <a:t>  </a:t>
            </a:r>
            <a:r>
              <a:rPr lang="en" sz="1600" i="1" dirty="0">
                <a:solidFill>
                  <a:srgbClr val="0000FF"/>
                </a:solidFill>
              </a:rPr>
              <a:t># construct the  rules for the tensorlog program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/>
              <a:t>  b = </a:t>
            </a:r>
            <a:r>
              <a:rPr lang="en" sz="1600" dirty="0" smtClean="0"/>
              <a:t>simple</a:t>
            </a:r>
            <a:r>
              <a:rPr lang="en-US" sz="1600" dirty="0" smtClean="0"/>
              <a:t>.</a:t>
            </a:r>
            <a:r>
              <a:rPr lang="en" sz="1600" dirty="0" smtClean="0"/>
              <a:t>Builder</a:t>
            </a:r>
            <a:r>
              <a:rPr lang="en" sz="1600" dirty="0"/>
              <a:t>()</a:t>
            </a:r>
            <a:br>
              <a:rPr lang="en" sz="1600" dirty="0"/>
            </a:br>
            <a:r>
              <a:rPr lang="en" sz="1600" dirty="0"/>
              <a:t>  answer,mentions_entity,has_feature = b.predicates("answer mentions_entity has_feature")</a:t>
            </a:r>
            <a:br>
              <a:rPr lang="en" sz="1600" dirty="0"/>
            </a:br>
            <a:r>
              <a:rPr lang="en" sz="1600" dirty="0"/>
              <a:t>  Question,Movie,Entity,F = b.variables("Question Movie Entity F")</a:t>
            </a:r>
            <a:br>
              <a:rPr lang="en" sz="1600" dirty="0"/>
            </a:br>
            <a:r>
              <a:rPr lang="en" sz="1600" dirty="0"/>
              <a:t>  for rel in (‘directed_by’, </a:t>
            </a:r>
            <a:r>
              <a:rPr lang="en" sz="1600" dirty="0" smtClean="0"/>
              <a:t>….):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/>
              <a:t>    P = b.predicate(rel)</a:t>
            </a:r>
            <a:br>
              <a:rPr lang="en" sz="1600" dirty="0"/>
            </a:br>
            <a:r>
              <a:rPr lang="en" sz="1600" dirty="0"/>
              <a:t>    Wb = b.predicate('wBack_%s' % rel)</a:t>
            </a:r>
            <a:br>
              <a:rPr lang="en" sz="1600" dirty="0"/>
            </a:br>
            <a:r>
              <a:rPr lang="en" sz="1600" dirty="0"/>
              <a:t>    Wf = b.predicate('wFore_%s' % rel)</a:t>
            </a:r>
            <a:br>
              <a:rPr lang="en" sz="1600" dirty="0"/>
            </a:br>
            <a:r>
              <a:rPr lang="en" sz="1600" dirty="0"/>
              <a:t>    b += (answer(Question,Movie) &lt;=</a:t>
            </a:r>
            <a:br>
              <a:rPr lang="en" sz="1600" dirty="0"/>
            </a:br>
            <a:r>
              <a:rPr lang="en" sz="1600" dirty="0"/>
              <a:t>             mentions_entity(Question,Entity) &amp; P(Movie,Entity)</a:t>
            </a:r>
            <a:br>
              <a:rPr lang="en" sz="1600" dirty="0"/>
            </a:br>
            <a:r>
              <a:rPr lang="en" sz="1600" dirty="0" smtClean="0"/>
              <a:t>             </a:t>
            </a:r>
            <a:r>
              <a:rPr lang="en-US" sz="1600" dirty="0" smtClean="0"/>
              <a:t>&amp; </a:t>
            </a:r>
            <a:r>
              <a:rPr lang="en" sz="1600" dirty="0" smtClean="0"/>
              <a:t>has_feature(Question,F)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Wb</a:t>
            </a:r>
            <a:r>
              <a:rPr lang="en-US" sz="1600" dirty="0" smtClean="0"/>
              <a:t>(F) 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/>
              <a:t>          )</a:t>
            </a:r>
            <a:br>
              <a:rPr lang="en" sz="1600" dirty="0"/>
            </a:br>
            <a:r>
              <a:rPr lang="en" sz="1600" dirty="0"/>
              <a:t>    b += (answer(Question,Entity) &lt;=</a:t>
            </a:r>
            <a:br>
              <a:rPr lang="en" sz="1600" dirty="0"/>
            </a:br>
            <a:r>
              <a:rPr lang="en" sz="1600" dirty="0"/>
              <a:t>             mentions_entity(Question,Movie) &amp; P(Movie,Entity)</a:t>
            </a:r>
            <a:br>
              <a:rPr lang="en" sz="1600" dirty="0"/>
            </a:br>
            <a:r>
              <a:rPr lang="en" sz="1600" dirty="0"/>
              <a:t>            </a:t>
            </a:r>
            <a:r>
              <a:rPr lang="en-US" sz="1600" dirty="0" smtClean="0"/>
              <a:t>&amp; </a:t>
            </a:r>
            <a:r>
              <a:rPr lang="en-US" sz="1600" dirty="0" err="1" smtClean="0"/>
              <a:t>has_feature</a:t>
            </a:r>
            <a:r>
              <a:rPr lang="en-US" sz="1600" dirty="0" smtClean="0"/>
              <a:t>(</a:t>
            </a:r>
            <a:r>
              <a:rPr lang="en-US" sz="1600" dirty="0" err="1" smtClean="0"/>
              <a:t>Question,F</a:t>
            </a:r>
            <a:r>
              <a:rPr lang="en-US" sz="1600" dirty="0" smtClean="0"/>
              <a:t>) &amp; </a:t>
            </a:r>
            <a:r>
              <a:rPr lang="en-US" sz="1600" dirty="0" err="1" smtClean="0"/>
              <a:t>Wf</a:t>
            </a:r>
            <a:r>
              <a:rPr lang="en-US" sz="1600" dirty="0" smtClean="0"/>
              <a:t>(F)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 smtClean="0"/>
              <a:t>          </a:t>
            </a:r>
            <a:r>
              <a:rPr lang="en" sz="1600" dirty="0"/>
              <a:t>)</a:t>
            </a:r>
          </a:p>
          <a:p>
            <a:pPr lvl="0">
              <a:spcBef>
                <a:spcPts val="0"/>
              </a:spcBef>
              <a:buNone/>
            </a:pPr>
            <a:endParaRPr sz="1600" dirty="0"/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</a:t>
            </a:r>
            <a:r>
              <a:rPr lang="en" sz="1600" i="1" dirty="0">
                <a:solidFill>
                  <a:srgbClr val="0000FF"/>
                </a:solidFill>
              </a:rPr>
              <a:t> # create a tensorlog → tensorflow compile</a:t>
            </a:r>
            <a:r>
              <a:rPr lang="en" sz="1600" i="1" dirty="0"/>
              <a:t>r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/>
              <a:t>  tlog = simple.Compiler(db=KG_FILE, prog=b.rules)  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i="1" dirty="0">
                <a:solidFill>
                  <a:srgbClr val="0000FF"/>
                </a:solidFill>
              </a:rPr>
              <a:t> # could also specify a file containing the rules</a:t>
            </a:r>
          </a:p>
        </p:txBody>
      </p:sp>
    </p:spTree>
    <p:extLst>
      <p:ext uri="{BB962C8B-B14F-4D97-AF65-F5344CB8AC3E}">
        <p14:creationId xmlns:p14="http://schemas.microsoft.com/office/powerpoint/2010/main" val="97273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266925" y="279233"/>
            <a:ext cx="8877000" cy="64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400" dirty="0"/>
              <a:t>  </a:t>
            </a:r>
            <a:r>
              <a:rPr lang="en" sz="1600" dirty="0"/>
              <a:t>mode = 'answer/io'  </a:t>
            </a:r>
            <a:r>
              <a:rPr lang="en" sz="1600" i="1" dirty="0"/>
              <a:t> </a:t>
            </a:r>
            <a:r>
              <a:rPr lang="en" sz="1600" i="1" dirty="0">
                <a:solidFill>
                  <a:srgbClr val="0000FF"/>
                </a:solidFill>
              </a:rPr>
              <a:t>#specifies the function we want to construct in Tensorflow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loss = tlog.loss(mode)  </a:t>
            </a:r>
            <a:r>
              <a:rPr lang="en" sz="1600" i="1" dirty="0">
                <a:solidFill>
                  <a:srgbClr val="0000FF"/>
                </a:solidFill>
              </a:rPr>
              <a:t># cross-entropy of softmax over </a:t>
            </a:r>
            <a:r>
              <a:rPr lang="en" sz="1600" i="1" dirty="0" smtClean="0">
                <a:solidFill>
                  <a:srgbClr val="0000FF"/>
                </a:solidFill>
              </a:rPr>
              <a:t>outputs </a:t>
            </a:r>
            <a:r>
              <a:rPr lang="en" sz="1600" i="1" dirty="0">
                <a:solidFill>
                  <a:srgbClr val="0000FF"/>
                </a:solidFill>
              </a:rPr>
              <a:t>under the “count-the-reasons” semantics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optimizer = </a:t>
            </a:r>
            <a:r>
              <a:rPr lang="en" sz="1600" dirty="0" smtClean="0"/>
              <a:t>tf.train.AdagradOptimizer(</a:t>
            </a:r>
            <a:r>
              <a:rPr lang="en-US" sz="1600" dirty="0" smtClean="0"/>
              <a:t>1.0</a:t>
            </a:r>
            <a:r>
              <a:rPr lang="en" sz="1600" dirty="0" smtClean="0"/>
              <a:t>)</a:t>
            </a:r>
            <a:endParaRPr lang="en" sz="16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train_step = optimizer.minimize(loss)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train_data = tlog.load_big_dataset('tlog-format/train-1000.exam') </a:t>
            </a:r>
            <a:r>
              <a:rPr lang="en-US" sz="1600" i="1" dirty="0" smtClean="0">
                <a:solidFill>
                  <a:srgbClr val="0000FF"/>
                </a:solidFill>
              </a:rPr>
              <a:t># simple text format for KB</a:t>
            </a:r>
            <a:endParaRPr lang="en" sz="1600" i="1" dirty="0" smtClean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 smtClean="0"/>
              <a:t>  session = tf.Session()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 smtClean="0"/>
              <a:t>  </a:t>
            </a:r>
            <a:r>
              <a:rPr lang="en" sz="1600" dirty="0"/>
              <a:t>session.run(tf.global_variables_initializer())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for i in </a:t>
            </a:r>
            <a:r>
              <a:rPr lang="en" sz="1600" dirty="0" smtClean="0"/>
              <a:t>range(</a:t>
            </a:r>
            <a:r>
              <a:rPr lang="en-US" sz="1600" dirty="0" smtClean="0"/>
              <a:t>10</a:t>
            </a:r>
            <a:r>
              <a:rPr lang="en" sz="1600" dirty="0" smtClean="0"/>
              <a:t>):</a:t>
            </a:r>
            <a:endParaRPr lang="en" sz="16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  for batchmode,(x,y) in tlog.minibatches(train_data,batch_size=200):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    assert str(batchmode)==str(mode)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    train_batch_fd = </a:t>
            </a:r>
            <a:r>
              <a:rPr lang="en" sz="1600" dirty="0" smtClean="0"/>
              <a:t>{</a:t>
            </a:r>
            <a:endParaRPr lang="en-US" sz="1600" dirty="0" smtClean="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600" dirty="0"/>
              <a:t>	</a:t>
            </a:r>
            <a:r>
              <a:rPr lang="en" sz="1600" dirty="0" smtClean="0"/>
              <a:t>tlog.input_placeholder_name(mode</a:t>
            </a:r>
            <a:r>
              <a:rPr lang="en" sz="1600" dirty="0"/>
              <a:t>):</a:t>
            </a:r>
            <a:r>
              <a:rPr lang="en" sz="1600" dirty="0" smtClean="0"/>
              <a:t>x,</a:t>
            </a:r>
            <a:r>
              <a:rPr lang="en-US" sz="1600" dirty="0" smtClean="0"/>
              <a:t>            				</a:t>
            </a:r>
            <a:r>
              <a:rPr lang="en" sz="1600" dirty="0" smtClean="0"/>
              <a:t>tlog.target_output_placeholder_name(mode</a:t>
            </a:r>
            <a:r>
              <a:rPr lang="en" sz="1600" dirty="0"/>
              <a:t>):y}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/>
              <a:t>      session.run(train_step, feed_dict=train_batch_fd)</a:t>
            </a:r>
          </a:p>
          <a:p>
            <a:pPr lvl="0">
              <a:spcBef>
                <a:spcPts val="0"/>
              </a:spcBef>
              <a:buNone/>
            </a:pPr>
            <a:endParaRPr sz="1600" dirty="0"/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</a:t>
            </a:r>
            <a:r>
              <a:rPr lang="en" sz="1600" i="1" dirty="0">
                <a:solidFill>
                  <a:srgbClr val="0000FF"/>
                </a:solidFill>
              </a:rPr>
              <a:t># test the learned model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predicted_y = tlog.inference(mode)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actual_y = tlog.target_output_placeholder(mode)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correct_predictions = tf.equal(tf.argmax(actual_y,1), tf.argmax(predicted_y,1))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accuracy = tf.reduce_mean(tf.cast(correct_predictions, tf.float32))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  test_data = tlog.load_small_dataset('tlog-format/test-1000.exam')  </a:t>
            </a:r>
            <a:r>
              <a:rPr lang="en" sz="1600" i="1" dirty="0">
                <a:solidFill>
                  <a:srgbClr val="0000FF"/>
                </a:solidFill>
              </a:rPr>
              <a:t># returns dict of (x,y) matrix pairs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 x,y = test_data[mode]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test_batch_fd = {tlog.input_placeholder_name(mode):x, actual_y.name:y}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  print 'test error',100*(1.0 - session.run(accuracy, feed_dict=test_batch_fd</a:t>
            </a:r>
            <a:r>
              <a:rPr lang="en" sz="1600" dirty="0" smtClean="0"/>
              <a:t>)),'%</a:t>
            </a:r>
            <a:r>
              <a:rPr lang="en-US" sz="1600" dirty="0" smtClean="0"/>
              <a:t>’</a:t>
            </a:r>
            <a:endParaRPr lang="en" sz="16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07838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699" y="2115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Inference times are very fast</a:t>
            </a:r>
            <a:br>
              <a:rPr lang="en-US" dirty="0" smtClean="0"/>
            </a:br>
            <a:r>
              <a:rPr lang="en-US" dirty="0" smtClean="0"/>
              <a:t>for a soft logic</a:t>
            </a:r>
            <a:endParaRPr lang="en" dirty="0"/>
          </a:p>
        </p:txBody>
      </p:sp>
      <p:pic>
        <p:nvPicPr>
          <p:cNvPr id="2" name="Picture 1" descr="Screen Shot 2017-07-01 at 2.1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5940"/>
            <a:ext cx="9017001" cy="2652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1412" y="2868707"/>
            <a:ext cx="1570887" cy="1270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</a:t>
            </a:r>
            <a:r>
              <a:rPr lang="en-US" sz="3200" i="1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Prior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1" y="1555377"/>
            <a:ext cx="4279809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TensorLog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One random variable for each logical variable </a:t>
            </a:r>
            <a:r>
              <a:rPr lang="en-US" sz="2400" b="1" dirty="0" smtClean="0"/>
              <a:t>used</a:t>
            </a:r>
            <a:r>
              <a:rPr lang="en-US" sz="2400" dirty="0" smtClean="0"/>
              <a:t> in a proof.</a:t>
            </a:r>
          </a:p>
          <a:p>
            <a:r>
              <a:rPr lang="en-US" sz="2400" dirty="0" smtClean="0"/>
              <a:t>Random variables are </a:t>
            </a:r>
            <a:r>
              <a:rPr lang="en-US" sz="2400" b="1" dirty="0" err="1" smtClean="0"/>
              <a:t>multinomials</a:t>
            </a:r>
            <a:r>
              <a:rPr lang="en-US" sz="2400" dirty="0" smtClean="0"/>
              <a:t> over the domain of constants.</a:t>
            </a:r>
          </a:p>
          <a:p>
            <a:r>
              <a:rPr lang="en-US" sz="2400" dirty="0" smtClean="0"/>
              <a:t>Each literal in a proof [</a:t>
            </a:r>
            <a:r>
              <a:rPr lang="en-US" sz="2000" dirty="0" smtClean="0"/>
              <a:t>e.g., aunt(X,W)</a:t>
            </a:r>
            <a:r>
              <a:rPr lang="en-US" sz="2400" dirty="0" smtClean="0"/>
              <a:t>] is a factor.</a:t>
            </a:r>
          </a:p>
          <a:p>
            <a:r>
              <a:rPr lang="en-US" sz="2400" dirty="0" smtClean="0"/>
              <a:t>Factor graph is linear in size of theory + depth of recursion </a:t>
            </a:r>
          </a:p>
          <a:p>
            <a:endParaRPr lang="en-US" sz="2400" dirty="0" smtClean="0"/>
          </a:p>
          <a:p>
            <a:r>
              <a:rPr lang="en-US" sz="2400" dirty="0" smtClean="0"/>
              <a:t>Message size = O(#DB constants)</a:t>
            </a:r>
          </a:p>
          <a:p>
            <a:r>
              <a:rPr lang="en-US" sz="2400" b="1" dirty="0" smtClean="0"/>
              <a:t>Inference by </a:t>
            </a:r>
            <a:r>
              <a:rPr lang="en-US" sz="2400" dirty="0" smtClean="0"/>
              <a:t>differentiable </a:t>
            </a:r>
            <a:r>
              <a:rPr lang="en-US" sz="2400" b="1" dirty="0" smtClean="0"/>
              <a:t>function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93848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KBANN, MLNs, most prior work</a:t>
            </a:r>
          </a:p>
          <a:p>
            <a:endParaRPr lang="en-US" sz="2400" dirty="0" smtClean="0"/>
          </a:p>
          <a:p>
            <a:r>
              <a:rPr lang="en-US" sz="2400" dirty="0" smtClean="0"/>
              <a:t>One random variable for each </a:t>
            </a:r>
            <a:r>
              <a:rPr lang="en-US" sz="2400" b="1" dirty="0" smtClean="0"/>
              <a:t>possible</a:t>
            </a:r>
            <a:r>
              <a:rPr lang="en-US" sz="2400" dirty="0" smtClean="0"/>
              <a:t> ground atomic literal [e.g. </a:t>
            </a:r>
            <a:r>
              <a:rPr lang="en-US" sz="2000" dirty="0" smtClean="0"/>
              <a:t>aunt(</a:t>
            </a:r>
            <a:r>
              <a:rPr lang="en-US" sz="2000" dirty="0" err="1" smtClean="0"/>
              <a:t>sue,bob</a:t>
            </a:r>
            <a:r>
              <a:rPr lang="en-US" sz="2000" dirty="0" smtClean="0"/>
              <a:t>)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Random variables are </a:t>
            </a:r>
            <a:r>
              <a:rPr lang="en-US" sz="2400" b="1" dirty="0" smtClean="0"/>
              <a:t>binary</a:t>
            </a:r>
            <a:r>
              <a:rPr lang="en-US" sz="2400" dirty="0" smtClean="0"/>
              <a:t> (literal is true or false)</a:t>
            </a:r>
          </a:p>
          <a:p>
            <a:r>
              <a:rPr lang="en-US" sz="2400" dirty="0" smtClean="0"/>
              <a:t>Varies: for MLN, a </a:t>
            </a:r>
            <a:r>
              <a:rPr lang="en-US" sz="2400" b="1" dirty="0" smtClean="0"/>
              <a:t>ground instance </a:t>
            </a:r>
            <a:r>
              <a:rPr lang="en-US" sz="2400" dirty="0" smtClean="0"/>
              <a:t>of a clause is a factor.</a:t>
            </a:r>
          </a:p>
          <a:p>
            <a:r>
              <a:rPr lang="en-US" sz="2400" dirty="0" smtClean="0"/>
              <a:t>Factor graph is linear in the number of </a:t>
            </a:r>
            <a:r>
              <a:rPr lang="en-US" sz="2400" b="1" dirty="0" smtClean="0"/>
              <a:t>possible </a:t>
            </a:r>
            <a:r>
              <a:rPr lang="en-US" sz="2400" dirty="0" smtClean="0"/>
              <a:t>ground literals = O(#constants </a:t>
            </a:r>
            <a:r>
              <a:rPr lang="en-US" sz="2400" baseline="30000" dirty="0" err="1" smtClean="0"/>
              <a:t>arity</a:t>
            </a:r>
            <a:r>
              <a:rPr lang="en-US" sz="2400" dirty="0" smtClean="0"/>
              <a:t> ) </a:t>
            </a:r>
          </a:p>
          <a:p>
            <a:r>
              <a:rPr lang="en-US" sz="2400" dirty="0" smtClean="0"/>
              <a:t>Messages are binary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7792" y="6036237"/>
            <a:ext cx="86867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</a:t>
            </a:r>
            <a:r>
              <a:rPr lang="en-US" sz="3200" i="1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Prior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1" y="1600200"/>
            <a:ext cx="4279809" cy="481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TensorLog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Use BP to count proofs</a:t>
            </a:r>
          </a:p>
          <a:p>
            <a:r>
              <a:rPr lang="en-US" sz="2400" dirty="0" smtClean="0"/>
              <a:t>Language is constrained to messages are “small” and BP converges quickly.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Score for a fact is a potential (to be learned from data), and overlapping facts in explanations are ignored.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462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ProbLog2, ….probabilistic DBs</a:t>
            </a:r>
          </a:p>
          <a:p>
            <a:endParaRPr lang="en-US" sz="2400" dirty="0" smtClean="0"/>
          </a:p>
          <a:p>
            <a:r>
              <a:rPr lang="en-US" sz="2400" dirty="0" smtClean="0"/>
              <a:t>Use logical theorem proving to find all “explanations” (minimal sets of supporting facts)</a:t>
            </a:r>
          </a:p>
          <a:p>
            <a:pPr lvl="1"/>
            <a:r>
              <a:rPr lang="en-US" sz="2000" dirty="0" smtClean="0"/>
              <a:t>This set can be exponentially large</a:t>
            </a:r>
          </a:p>
          <a:p>
            <a:endParaRPr lang="en-US" sz="2400" dirty="0" smtClean="0"/>
          </a:p>
          <a:p>
            <a:r>
              <a:rPr lang="en-US" sz="2400" dirty="0" smtClean="0"/>
              <a:t>Tuple-independence: each DB fact is independent probability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scoring a set of overlapping explanations is NP-hard.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5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 speed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ProbLog2 (de </a:t>
            </a:r>
            <a:r>
              <a:rPr lang="en-US" dirty="0" err="1" smtClean="0"/>
              <a:t>Raedt</a:t>
            </a:r>
            <a:r>
              <a:rPr lang="en-US" dirty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ProbLog2 uses the tuple-independence model</a:t>
            </a:r>
            <a:endParaRPr lang="en-US" dirty="0"/>
          </a:p>
        </p:txBody>
      </p:sp>
      <p:pic>
        <p:nvPicPr>
          <p:cNvPr id="4" name="Picture 3" descr="Screen Shot 2016-06-07 at 5.00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-539" b="52313"/>
          <a:stretch/>
        </p:blipFill>
        <p:spPr>
          <a:xfrm>
            <a:off x="4538134" y="3171455"/>
            <a:ext cx="4368800" cy="7570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67788"/>
              </p:ext>
            </p:extLst>
          </p:nvPr>
        </p:nvGraphicFramePr>
        <p:xfrm>
          <a:off x="914400" y="3359573"/>
          <a:ext cx="255693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6156"/>
                <a:gridCol w="426156"/>
                <a:gridCol w="426156"/>
                <a:gridCol w="426156"/>
                <a:gridCol w="426156"/>
                <a:gridCol w="426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8067" y="4174064"/>
            <a:ext cx="43434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Each edge is a DB fact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Many proofs of path(</a:t>
            </a:r>
            <a:r>
              <a:rPr lang="en-US" sz="2000" dirty="0" err="1" smtClean="0"/>
              <a:t>x,y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Proofs reuse the same DB tuples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Keeping track of all the proofs and tuple-reuse is expensive….</a:t>
            </a:r>
            <a:endParaRPr lang="en-US" sz="2000" dirty="0"/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927100" y="3865032"/>
            <a:ext cx="1744134" cy="1244604"/>
          </a:xfrm>
          <a:prstGeom prst="bentConnector3">
            <a:avLst>
              <a:gd name="adj1" fmla="val 42718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236133" y="3522133"/>
            <a:ext cx="2057400" cy="1913467"/>
            <a:chOff x="1236133" y="3522133"/>
            <a:chExt cx="2057400" cy="1913467"/>
          </a:xfrm>
        </p:grpSpPr>
        <p:cxnSp>
          <p:nvCxnSpPr>
            <p:cNvPr id="11" name="Elbow Connector 10"/>
            <p:cNvCxnSpPr/>
            <p:nvPr/>
          </p:nvCxnSpPr>
          <p:spPr>
            <a:xfrm>
              <a:off x="1236133" y="3522133"/>
              <a:ext cx="2057400" cy="1913467"/>
            </a:xfrm>
            <a:prstGeom prst="bentConnector3">
              <a:avLst>
                <a:gd name="adj1" fmla="val 10144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421467" y="5435600"/>
              <a:ext cx="8720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41399" y="3733800"/>
            <a:ext cx="1803401" cy="1701800"/>
            <a:chOff x="1041399" y="3733800"/>
            <a:chExt cx="1803401" cy="1701800"/>
          </a:xfrm>
        </p:grpSpPr>
        <p:cxnSp>
          <p:nvCxnSpPr>
            <p:cNvPr id="17" name="Elbow Connector 16"/>
            <p:cNvCxnSpPr/>
            <p:nvPr/>
          </p:nvCxnSpPr>
          <p:spPr>
            <a:xfrm rot="16200000" flipH="1">
              <a:off x="436033" y="4339166"/>
              <a:ext cx="1701800" cy="49106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32467" y="5435600"/>
              <a:ext cx="49953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32000" y="3928533"/>
              <a:ext cx="0" cy="15070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32000" y="3928533"/>
              <a:ext cx="812800" cy="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5400000">
              <a:off x="1871135" y="4385734"/>
              <a:ext cx="1430864" cy="516466"/>
            </a:xfrm>
            <a:prstGeom prst="bentConnector3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2163233" y="4758267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4962" y="3648772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68369" y="5092947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0098" y="4058842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535" y="5820502"/>
            <a:ext cx="312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path(X,Y) :- edge(X,Y)</a:t>
            </a:r>
          </a:p>
          <a:p>
            <a:r>
              <a:rPr lang="en-US" dirty="0" smtClean="0"/>
              <a:t>path(X,Y</a:t>
            </a:r>
            <a:r>
              <a:rPr lang="en-US" dirty="0" smtClean="0"/>
              <a:t>) :</a:t>
            </a:r>
            <a:r>
              <a:rPr lang="en-US" dirty="0" smtClean="0"/>
              <a:t>- edge(X,Z),path(Z,Y)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9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9" name="Picture 8" descr="Screen Shot 2017-07-01 at 2.23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37" r="39215" b="23596"/>
          <a:stretch/>
        </p:blipFill>
        <p:spPr>
          <a:xfrm>
            <a:off x="-1" y="1567050"/>
            <a:ext cx="8571975" cy="2422244"/>
          </a:xfrm>
          <a:prstGeom prst="rect">
            <a:avLst/>
          </a:prstGeom>
        </p:spPr>
      </p:pic>
      <p:pic>
        <p:nvPicPr>
          <p:cNvPr id="10" name="Picture 9" descr="Screen Shot 2017-07-01 at 2.2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5" y="4737596"/>
            <a:ext cx="6863230" cy="19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9" name="Picture 8" descr="Screen Shot 2017-07-01 at 2.23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4" b="5676"/>
          <a:stretch/>
        </p:blipFill>
        <p:spPr>
          <a:xfrm>
            <a:off x="-1" y="2194570"/>
            <a:ext cx="8785561" cy="278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0235" y="1346849"/>
            <a:ext cx="609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semantics are different </a:t>
            </a:r>
            <a:r>
              <a:rPr lang="en-US" sz="2400" dirty="0" smtClean="0"/>
              <a:t>– but </a:t>
            </a:r>
            <a:r>
              <a:rPr lang="en-US" sz="2400" dirty="0" err="1" smtClean="0"/>
              <a:t>TensorLog</a:t>
            </a:r>
            <a:r>
              <a:rPr lang="en-US" sz="2400" dirty="0" smtClean="0"/>
              <a:t> can be trained to do what you want….</a:t>
            </a:r>
            <a:endParaRPr lang="en-US" sz="2400" dirty="0"/>
          </a:p>
        </p:txBody>
      </p:sp>
      <p:pic>
        <p:nvPicPr>
          <p:cNvPr id="6" name="Picture 5" descr="Screen Shot 2017-07-01 at 2.2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3" y="4915305"/>
            <a:ext cx="2554567" cy="1942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1059" y="4049059"/>
            <a:ext cx="4766235" cy="34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083" y="1600200"/>
            <a:ext cx="5969000" cy="4154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</a:t>
            </a:r>
          </a:p>
          <a:p>
            <a:pPr lvl="1"/>
            <a:r>
              <a:rPr lang="en-US" dirty="0" smtClean="0"/>
              <a:t>vision, sound, language, …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from experience</a:t>
            </a:r>
          </a:p>
          <a:p>
            <a:pPr lvl="1"/>
            <a:r>
              <a:rPr lang="en-US" dirty="0" smtClean="0"/>
              <a:t>from instruction/programming</a:t>
            </a:r>
          </a:p>
          <a:p>
            <a:r>
              <a:rPr lang="en-US" dirty="0" smtClean="0"/>
              <a:t>Reasoning 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Acting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584" y="4297887"/>
            <a:ext cx="3852333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declarative knowledge as facts and rules 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190" y="1600200"/>
            <a:ext cx="2587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Neural methods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7983" y="5587554"/>
            <a:ext cx="3852333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soft </a:t>
            </a:r>
            <a:r>
              <a:rPr lang="en-US" sz="2400" u="sng" dirty="0" smtClean="0"/>
              <a:t>implicit</a:t>
            </a:r>
            <a:r>
              <a:rPr lang="en-US" sz="2400" dirty="0" smtClean="0"/>
              <a:t> knowledge as parameters and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5167" y="5563626"/>
            <a:ext cx="306705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(hard) </a:t>
            </a:r>
            <a:r>
              <a:rPr lang="en-US" sz="2400" u="sng" dirty="0" smtClean="0"/>
              <a:t>explicit</a:t>
            </a:r>
            <a:r>
              <a:rPr lang="en-US" sz="2400" dirty="0" smtClean="0"/>
              <a:t> knowledge</a:t>
            </a:r>
          </a:p>
        </p:txBody>
      </p:sp>
    </p:spTree>
    <p:extLst>
      <p:ext uri="{BB962C8B-B14F-4D97-AF65-F5344CB8AC3E}">
        <p14:creationId xmlns:p14="http://schemas.microsoft.com/office/powerpoint/2010/main" val="79807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Compilation to </a:t>
            </a:r>
            <a:r>
              <a:rPr lang="en-US" dirty="0" err="1" smtClean="0"/>
              <a:t>Tensorflow</a:t>
            </a:r>
            <a:r>
              <a:rPr lang="en-US" dirty="0" smtClean="0"/>
              <a:t> and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/>
              <a:t>sparse matrices for KB relations</a:t>
            </a:r>
          </a:p>
          <a:p>
            <a:pPr lvl="1"/>
            <a:r>
              <a:rPr lang="en-US" dirty="0" smtClean="0"/>
              <a:t>dense vectors for “messages” (sets of entities)</a:t>
            </a:r>
          </a:p>
          <a:p>
            <a:pPr lvl="1"/>
            <a:r>
              <a:rPr lang="en-US" dirty="0" smtClean="0"/>
              <a:t>GPU-based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Python+scipy</a:t>
            </a:r>
            <a:r>
              <a:rPr lang="en-US" dirty="0" smtClean="0"/>
              <a:t> “local” implementation</a:t>
            </a:r>
          </a:p>
          <a:p>
            <a:pPr lvl="1"/>
            <a:r>
              <a:rPr lang="en-US" dirty="0" smtClean="0"/>
              <a:t>sparse matrices for KB relations</a:t>
            </a:r>
          </a:p>
          <a:p>
            <a:pPr lvl="1"/>
            <a:r>
              <a:rPr lang="en-US" dirty="0" smtClean="0"/>
              <a:t>sparse vectors for “messages” (sets of entities)</a:t>
            </a:r>
          </a:p>
          <a:p>
            <a:pPr lvl="1"/>
            <a:r>
              <a:rPr lang="en-US" dirty="0" smtClean="0"/>
              <a:t>CPU based</a:t>
            </a:r>
          </a:p>
        </p:txBody>
      </p:sp>
    </p:spTree>
    <p:extLst>
      <p:ext uri="{BB962C8B-B14F-4D97-AF65-F5344CB8AC3E}">
        <p14:creationId xmlns:p14="http://schemas.microsoft.com/office/powerpoint/2010/main" val="642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  on the Grid</a:t>
            </a:r>
            <a:endParaRPr lang="en-US" dirty="0"/>
          </a:p>
        </p:txBody>
      </p:sp>
      <p:pic>
        <p:nvPicPr>
          <p:cNvPr id="6" name="Picture 5" descr="Screen Shot 2017-07-01 at 2.2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3" y="4915305"/>
            <a:ext cx="2554567" cy="1942695"/>
          </a:xfrm>
          <a:prstGeom prst="rect">
            <a:avLst/>
          </a:prstGeom>
        </p:spPr>
      </p:pic>
      <p:pic>
        <p:nvPicPr>
          <p:cNvPr id="4" name="Picture 3" descr="Screen Shot 2017-07-02 at 1.2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390"/>
            <a:ext cx="8934824" cy="248118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51647" y="4631766"/>
            <a:ext cx="1852705" cy="1673410"/>
          </a:xfrm>
          <a:prstGeom prst="wedgeRectCallout">
            <a:avLst>
              <a:gd name="adj1" fmla="val 176722"/>
              <a:gd name="adj2" fmla="val -84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scipy</a:t>
            </a:r>
            <a:r>
              <a:rPr lang="en-US" sz="2400" dirty="0"/>
              <a:t> CPU  and fixed </a:t>
            </a:r>
            <a:r>
              <a:rPr lang="en-US" sz="2400" dirty="0" smtClean="0"/>
              <a:t>gradient,</a:t>
            </a:r>
          </a:p>
          <a:p>
            <a:pPr algn="ctr"/>
            <a:r>
              <a:rPr lang="en-US" sz="2400" dirty="0" smtClean="0"/>
              <a:t>no tuning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3319929" y="4992997"/>
            <a:ext cx="2238189" cy="1581121"/>
          </a:xfrm>
          <a:prstGeom prst="wedgeRectCallout">
            <a:avLst>
              <a:gd name="adj1" fmla="val 69903"/>
              <a:gd name="adj2" fmla="val -109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tensorflow</a:t>
            </a:r>
            <a:r>
              <a:rPr lang="en-US" sz="2400" dirty="0" smtClean="0"/>
              <a:t>, GPU, </a:t>
            </a:r>
            <a:r>
              <a:rPr lang="en-US" sz="2400" dirty="0" err="1" smtClean="0"/>
              <a:t>Adagrad</a:t>
            </a:r>
            <a:r>
              <a:rPr lang="en-US" sz="2400" dirty="0" smtClean="0"/>
              <a:t>, no tuning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1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Experiments: Relational Learning</a:t>
            </a:r>
            <a:br>
              <a:rPr lang="en-US" dirty="0" smtClean="0"/>
            </a:br>
            <a:r>
              <a:rPr lang="en-US" sz="3600" dirty="0" smtClean="0"/>
              <a:t>Theories Mostly from ISG (Wang &amp; Cohen, 2014)</a:t>
            </a:r>
            <a:endParaRPr lang="en-US" sz="3600" dirty="0"/>
          </a:p>
        </p:txBody>
      </p:sp>
      <p:pic>
        <p:nvPicPr>
          <p:cNvPr id="4" name="Picture 3" descr="Screen Shot 2017-07-01 at 2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468"/>
            <a:ext cx="8556191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Outline: </a:t>
            </a:r>
            <a:br>
              <a:rPr lang="en-US" sz="3600" dirty="0" smtClean="0"/>
            </a:br>
            <a:r>
              <a:rPr lang="en-US" sz="3600" dirty="0" smtClean="0"/>
              <a:t>Learning and Reasoning with </a:t>
            </a:r>
            <a:r>
              <a:rPr lang="en-US" sz="3600" dirty="0" err="1" smtClean="0"/>
              <a:t>TensorLog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 knowledge graphs and deductive DBs</a:t>
            </a:r>
          </a:p>
          <a:p>
            <a:pPr lvl="1"/>
            <a:r>
              <a:rPr lang="en-US" dirty="0" smtClean="0"/>
              <a:t>standard approach: first-order reasoning by “grounding” to propositions</a:t>
            </a:r>
          </a:p>
          <a:p>
            <a:r>
              <a:rPr lang="en-US" dirty="0" err="1" smtClean="0"/>
              <a:t>TensorLog</a:t>
            </a:r>
            <a:r>
              <a:rPr lang="en-US" dirty="0" smtClean="0"/>
              <a:t>: reasoning and parameter-learning</a:t>
            </a:r>
          </a:p>
          <a:p>
            <a:pPr lvl="1"/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sample problem (</a:t>
            </a:r>
            <a:r>
              <a:rPr lang="en-US" dirty="0" err="1" smtClean="0"/>
              <a:t>Wikimovies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experiments:  very scalable (</a:t>
            </a:r>
            <a:r>
              <a:rPr lang="en-US" dirty="0" err="1" smtClean="0"/>
              <a:t>vs</a:t>
            </a:r>
            <a:r>
              <a:rPr lang="en-US" dirty="0" smtClean="0"/>
              <a:t> other soft logics) and effective (as a relational learner/knowledge base completion tool) … given the right theory and data</a:t>
            </a:r>
          </a:p>
          <a:p>
            <a:r>
              <a:rPr lang="en-US" b="1" dirty="0" smtClean="0"/>
              <a:t>Learning </a:t>
            </a:r>
            <a:r>
              <a:rPr lang="en-US" b="1" dirty="0" err="1" smtClean="0"/>
              <a:t>TensorLog</a:t>
            </a:r>
            <a:r>
              <a:rPr lang="en-US" b="1" dirty="0" smtClean="0"/>
              <a:t> rules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6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1976" cy="47199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work with Fan Yang (2</a:t>
            </a:r>
            <a:r>
              <a:rPr lang="en-US" baseline="30000" dirty="0" smtClean="0"/>
              <a:t>nd</a:t>
            </a:r>
            <a:r>
              <a:rPr lang="en-US" dirty="0" smtClean="0"/>
              <a:t> year PhD at CMU)</a:t>
            </a:r>
            <a:r>
              <a:rPr lang="en-US" dirty="0"/>
              <a:t> and </a:t>
            </a:r>
            <a:r>
              <a:rPr lang="en-US" dirty="0" err="1"/>
              <a:t>Zhilin</a:t>
            </a:r>
            <a:r>
              <a:rPr lang="en-US" dirty="0"/>
              <a:t> Yang </a:t>
            </a: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year PhD)</a:t>
            </a:r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err="1" smtClean="0"/>
              <a:t>TensorLog</a:t>
            </a:r>
            <a:r>
              <a:rPr lang="en-US" dirty="0" smtClean="0"/>
              <a:t> programs are compiled to a sequence of </a:t>
            </a:r>
            <a:r>
              <a:rPr lang="en-US" i="1" dirty="0" smtClean="0"/>
              <a:t>differentiable operators</a:t>
            </a:r>
          </a:p>
          <a:p>
            <a:pPr lvl="1"/>
            <a:r>
              <a:rPr lang="en-US" dirty="0" smtClean="0"/>
              <a:t>Each operator is applied to a memory location </a:t>
            </a:r>
            <a:r>
              <a:rPr lang="en-US" dirty="0" smtClean="0">
                <a:sym typeface="Wingdings"/>
              </a:rPr>
              <a:t>~=</a:t>
            </a:r>
            <a:r>
              <a:rPr lang="en-US" dirty="0" smtClean="0"/>
              <a:t> </a:t>
            </a:r>
            <a:r>
              <a:rPr lang="en-US" dirty="0" smtClean="0"/>
              <a:t>logical variable</a:t>
            </a:r>
          </a:p>
          <a:p>
            <a:r>
              <a:rPr lang="en-US" dirty="0" smtClean="0"/>
              <a:t>Learn sequence with a neural controller</a:t>
            </a:r>
            <a:endParaRPr lang="en-US" dirty="0"/>
          </a:p>
        </p:txBody>
      </p:sp>
      <p:pic>
        <p:nvPicPr>
          <p:cNvPr id="6" name="Picture 5" descr="Screen Shot 2017-07-01 at 2.1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/>
          <a:stretch/>
        </p:blipFill>
        <p:spPr>
          <a:xfrm>
            <a:off x="5080000" y="2142263"/>
            <a:ext cx="4064000" cy="39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1976" cy="47199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work with Fan Yang (2</a:t>
            </a:r>
            <a:r>
              <a:rPr lang="en-US" baseline="30000" dirty="0" smtClean="0"/>
              <a:t>nd</a:t>
            </a:r>
            <a:r>
              <a:rPr lang="en-US" dirty="0" smtClean="0"/>
              <a:t> year PhD at CMU)</a:t>
            </a:r>
            <a:r>
              <a:rPr lang="en-US" dirty="0"/>
              <a:t> and </a:t>
            </a:r>
            <a:r>
              <a:rPr lang="en-US" dirty="0" err="1"/>
              <a:t>Zhilin</a:t>
            </a:r>
            <a:r>
              <a:rPr lang="en-US" dirty="0"/>
              <a:t> Yang </a:t>
            </a: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year PhD)</a:t>
            </a:r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err="1" smtClean="0"/>
              <a:t>TensorLog</a:t>
            </a:r>
            <a:r>
              <a:rPr lang="en-US" dirty="0" smtClean="0"/>
              <a:t> programs are compiled to a sequence of </a:t>
            </a:r>
            <a:r>
              <a:rPr lang="en-US" i="1" dirty="0" smtClean="0"/>
              <a:t>differentiable operators</a:t>
            </a:r>
          </a:p>
          <a:p>
            <a:pPr lvl="1"/>
            <a:r>
              <a:rPr lang="en-US" dirty="0" smtClean="0"/>
              <a:t>Each operator is applied to a memory location </a:t>
            </a:r>
            <a:r>
              <a:rPr lang="en-US" dirty="0" smtClean="0">
                <a:sym typeface="Wingdings"/>
              </a:rPr>
              <a:t>~=</a:t>
            </a:r>
            <a:r>
              <a:rPr lang="en-US" dirty="0" smtClean="0"/>
              <a:t> </a:t>
            </a:r>
            <a:r>
              <a:rPr lang="en-US" dirty="0" smtClean="0"/>
              <a:t>logical variable</a:t>
            </a:r>
          </a:p>
          <a:p>
            <a:r>
              <a:rPr lang="en-US" dirty="0" smtClean="0"/>
              <a:t>Learn sequence with a neural controller</a:t>
            </a:r>
            <a:endParaRPr lang="en-US" dirty="0"/>
          </a:p>
        </p:txBody>
      </p:sp>
      <p:pic>
        <p:nvPicPr>
          <p:cNvPr id="6" name="Picture 5" descr="Screen Shot 2017-07-01 at 2.1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6" r="55556"/>
          <a:stretch/>
        </p:blipFill>
        <p:spPr>
          <a:xfrm>
            <a:off x="5080000" y="3466353"/>
            <a:ext cx="4064000" cy="2659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2086" y="1297828"/>
            <a:ext cx="54553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Given only examples: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uncle(</a:t>
            </a:r>
            <a:r>
              <a:rPr lang="en-US" sz="2400" dirty="0" err="1" smtClean="0"/>
              <a:t>liam,Y</a:t>
            </a:r>
            <a:r>
              <a:rPr lang="en-US" sz="2400" dirty="0" smtClean="0"/>
              <a:t>): Y should be {“bob”}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aunt(</a:t>
            </a:r>
            <a:r>
              <a:rPr lang="en-US" sz="2400" dirty="0" err="1" smtClean="0"/>
              <a:t>liam,Y</a:t>
            </a:r>
            <a:r>
              <a:rPr lang="en-US" sz="2400" dirty="0" smtClean="0"/>
              <a:t>):Y should be {“</a:t>
            </a:r>
            <a:r>
              <a:rPr lang="en-US" sz="2400" dirty="0" err="1" smtClean="0"/>
              <a:t>mary</a:t>
            </a:r>
            <a:r>
              <a:rPr lang="en-US" sz="2400" dirty="0" smtClean="0"/>
              <a:t>, “sue”}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…</a:t>
            </a:r>
          </a:p>
          <a:p>
            <a:r>
              <a:rPr lang="en-US" sz="2400" dirty="0" smtClean="0"/>
              <a:t>Learn the inference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46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/>
          </a:p>
        </p:txBody>
      </p:sp>
      <p:pic>
        <p:nvPicPr>
          <p:cNvPr id="6" name="Picture 5" descr="Screen Shot 2017-07-01 at 2.1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43368" r="57843" b="25878"/>
          <a:stretch/>
        </p:blipFill>
        <p:spPr>
          <a:xfrm>
            <a:off x="6462805" y="4721411"/>
            <a:ext cx="2337547" cy="1225177"/>
          </a:xfrm>
          <a:prstGeom prst="rect">
            <a:avLst/>
          </a:prstGeom>
        </p:spPr>
      </p:pic>
      <p:pic>
        <p:nvPicPr>
          <p:cNvPr id="7" name="Picture 6" descr="Screen Shot 2017-07-01 at 2.37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8"/>
          <a:stretch/>
        </p:blipFill>
        <p:spPr>
          <a:xfrm>
            <a:off x="0" y="1950944"/>
            <a:ext cx="6260353" cy="306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681" y="1417638"/>
            <a:ext cx="44674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LSTM controller: reads </a:t>
            </a:r>
            <a:r>
              <a:rPr lang="en-US" sz="2400" dirty="0" err="1" smtClean="0"/>
              <a:t>p,a</a:t>
            </a:r>
            <a:r>
              <a:rPr lang="en-US" sz="2400" dirty="0" smtClean="0"/>
              <a:t> at each time step in computing Y : p(</a:t>
            </a:r>
            <a:r>
              <a:rPr lang="en-US" sz="2400" dirty="0" err="1" smtClean="0"/>
              <a:t>a,Y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4963" y="5011644"/>
            <a:ext cx="44674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New memory  cell allocated at each time step: contents are formed by attention over ops and previous memory cells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1417638"/>
            <a:ext cx="211268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Final output is attention over memory cells after T steps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2730" y="2617966"/>
            <a:ext cx="2306918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Current status:</a:t>
            </a:r>
          </a:p>
          <a:p>
            <a:r>
              <a:rPr lang="en-US" sz="2400" dirty="0" smtClean="0"/>
              <a:t>chain rules only,</a:t>
            </a:r>
          </a:p>
          <a:p>
            <a:r>
              <a:rPr lang="en-US" sz="2400" dirty="0" smtClean="0"/>
              <a:t>hard KB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9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</a:t>
            </a:r>
            <a:endParaRPr lang="en-US" dirty="0"/>
          </a:p>
        </p:txBody>
      </p:sp>
      <p:pic>
        <p:nvPicPr>
          <p:cNvPr id="4" name="Picture 3" descr="Screen Shot 2017-07-01 at 2.4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80558"/>
            <a:ext cx="8970602" cy="2521323"/>
          </a:xfrm>
          <a:prstGeom prst="rect">
            <a:avLst/>
          </a:prstGeom>
        </p:spPr>
      </p:pic>
      <p:pic>
        <p:nvPicPr>
          <p:cNvPr id="5" name="Picture 4" descr="Screen Shot 2017-07-01 at 2.4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0" y="4794249"/>
            <a:ext cx="6060142" cy="21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</a:t>
            </a:r>
            <a:endParaRPr lang="en-US" dirty="0"/>
          </a:p>
        </p:txBody>
      </p:sp>
      <p:pic>
        <p:nvPicPr>
          <p:cNvPr id="3" name="Picture 2" descr="Screen Shot 2017-07-01 at 2.4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9" y="2291814"/>
            <a:ext cx="6475132" cy="461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28979"/>
            <a:ext cx="858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Synthetic task: learning specific long paths in grid, like “NE-NE-S-S”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59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</a:t>
            </a:r>
            <a:endParaRPr lang="en-US" dirty="0"/>
          </a:p>
        </p:txBody>
      </p:sp>
      <p:pic>
        <p:nvPicPr>
          <p:cNvPr id="3" name="Picture 2" descr="Screen Shot 2017-07-01 at 2.4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0" y="2693893"/>
            <a:ext cx="9153840" cy="2968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472" y="1569118"/>
            <a:ext cx="75154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You can reconstruct logical rules by monitoring and recording the attention on sample inputs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25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083" y="1600200"/>
            <a:ext cx="5969000" cy="4154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do we bridge the divide?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</a:t>
            </a:r>
          </a:p>
          <a:p>
            <a:pPr lvl="1"/>
            <a:r>
              <a:rPr lang="en-US" dirty="0" smtClean="0"/>
              <a:t>vision, sound, language, …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from experience</a:t>
            </a:r>
          </a:p>
          <a:p>
            <a:pPr lvl="1"/>
            <a:r>
              <a:rPr lang="en-US" dirty="0" smtClean="0"/>
              <a:t>from instruction/programming</a:t>
            </a:r>
          </a:p>
          <a:p>
            <a:r>
              <a:rPr lang="en-US" dirty="0" smtClean="0"/>
              <a:t>Reasoning 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Acting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6051" y="1616778"/>
            <a:ext cx="2097738" cy="39703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Knowledge</a:t>
            </a:r>
          </a:p>
          <a:p>
            <a:r>
              <a:rPr lang="en-US" sz="2800" dirty="0" smtClean="0"/>
              <a:t>Graphs,</a:t>
            </a:r>
          </a:p>
          <a:p>
            <a:r>
              <a:rPr lang="en-US" sz="2800" dirty="0" smtClean="0"/>
              <a:t>KBs, DBs,</a:t>
            </a:r>
          </a:p>
          <a:p>
            <a:r>
              <a:rPr lang="en-US" sz="2800" dirty="0"/>
              <a:t>inference rules</a:t>
            </a:r>
            <a:r>
              <a:rPr lang="en-US" sz="2800" dirty="0" smtClean="0"/>
              <a:t>, business rules,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190" y="1600200"/>
            <a:ext cx="2587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Neural methods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7983" y="5587554"/>
            <a:ext cx="3852333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soft </a:t>
            </a:r>
            <a:r>
              <a:rPr lang="en-US" sz="2400" u="sng" dirty="0" smtClean="0"/>
              <a:t>implicit</a:t>
            </a:r>
            <a:r>
              <a:rPr lang="en-US" sz="2400" dirty="0" smtClean="0"/>
              <a:t> knowledge as parameters and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5167" y="5563626"/>
            <a:ext cx="306705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(hard) </a:t>
            </a:r>
            <a:r>
              <a:rPr lang="en-US" sz="2400" u="sng" dirty="0" smtClean="0"/>
              <a:t>explicit</a:t>
            </a:r>
            <a:r>
              <a:rPr lang="en-US" sz="2400" dirty="0" smtClean="0"/>
              <a:t> 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8779" y="1600200"/>
            <a:ext cx="182343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Symbolic</a:t>
            </a:r>
          </a:p>
          <a:p>
            <a:r>
              <a:rPr lang="en-US" sz="2800" b="1" dirty="0" smtClean="0"/>
              <a:t>methods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7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Programming: </a:t>
            </a:r>
            <a:r>
              <a:rPr lang="en-US" smtClean="0"/>
              <a:t>WikiMovies</a:t>
            </a:r>
            <a:endParaRPr lang="en-US" dirty="0"/>
          </a:p>
        </p:txBody>
      </p:sp>
      <p:pic>
        <p:nvPicPr>
          <p:cNvPr id="4" name="Picture 3" descr="Screen Shot 2017-07-01 at 2.51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2"/>
          <a:stretch/>
        </p:blipFill>
        <p:spPr>
          <a:xfrm>
            <a:off x="833715" y="1417638"/>
            <a:ext cx="6934200" cy="2182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6728" y="4289332"/>
            <a:ext cx="44674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LSTM controller: reads </a:t>
            </a:r>
            <a:r>
              <a:rPr lang="en-US" sz="2400" dirty="0" err="1" smtClean="0"/>
              <a:t>p,a</a:t>
            </a:r>
            <a:r>
              <a:rPr lang="en-US" sz="2400" dirty="0" smtClean="0"/>
              <a:t> at each time step in computing Y : p(</a:t>
            </a:r>
            <a:r>
              <a:rPr lang="en-US" sz="2400" dirty="0" err="1" smtClean="0"/>
              <a:t>a,Y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8068" y="5288340"/>
            <a:ext cx="56754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LSTM controller: reads </a:t>
            </a:r>
            <a:r>
              <a:rPr lang="en-US" sz="2400" b="1" dirty="0" err="1"/>
              <a:t>w</a:t>
            </a:r>
            <a:r>
              <a:rPr lang="en-US" sz="2400" dirty="0" err="1" smtClean="0"/>
              <a:t>,a</a:t>
            </a:r>
            <a:r>
              <a:rPr lang="en-US" sz="2400" dirty="0" smtClean="0"/>
              <a:t> at each time step in computing Y : p(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,Y</a:t>
            </a:r>
            <a:r>
              <a:rPr lang="en-US" sz="2400" dirty="0" smtClean="0"/>
              <a:t>), </a:t>
            </a:r>
            <a:r>
              <a:rPr lang="en-US" sz="2400" b="1" dirty="0" smtClean="0"/>
              <a:t>w </a:t>
            </a:r>
            <a:r>
              <a:rPr lang="en-US" sz="2400" dirty="0" smtClean="0"/>
              <a:t>is sum of word </a:t>
            </a:r>
            <a:r>
              <a:rPr lang="en-US" sz="2400" dirty="0" err="1" smtClean="0"/>
              <a:t>embeddings</a:t>
            </a:r>
            <a:r>
              <a:rPr lang="en-US" sz="2400" dirty="0" smtClean="0"/>
              <a:t> for words in question (100-word vocab)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8068" y="3568888"/>
            <a:ext cx="64426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TensorLog</a:t>
            </a:r>
            <a:r>
              <a:rPr lang="en-US" sz="2400" dirty="0" smtClean="0"/>
              <a:t> with </a:t>
            </a:r>
            <a:r>
              <a:rPr lang="en-US" sz="2400" dirty="0" err="1" smtClean="0"/>
              <a:t>handcoded</a:t>
            </a:r>
            <a:r>
              <a:rPr lang="en-US" sz="2400" dirty="0" smtClean="0"/>
              <a:t> rules                 95.0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94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more tasks move to a neural architecture we need to understand how to </a:t>
            </a:r>
            <a:r>
              <a:rPr lang="en-US" i="1" dirty="0" smtClean="0"/>
              <a:t>integrate</a:t>
            </a:r>
            <a:r>
              <a:rPr lang="en-US" dirty="0" smtClean="0"/>
              <a:t> “old” methods (like DB) into the neural world</a:t>
            </a:r>
          </a:p>
          <a:p>
            <a:pPr lvl="1"/>
            <a:r>
              <a:rPr lang="en-US" dirty="0" smtClean="0"/>
              <a:t>And how do it “the right way”</a:t>
            </a:r>
          </a:p>
          <a:p>
            <a:r>
              <a:rPr lang="en-US" dirty="0" smtClean="0"/>
              <a:t>Declarative knowledge (facts and rules) is practically necessary</a:t>
            </a:r>
          </a:p>
          <a:p>
            <a:r>
              <a:rPr lang="en-US" dirty="0" smtClean="0"/>
              <a:t>This may require substantial </a:t>
            </a:r>
            <a:r>
              <a:rPr lang="en-US" i="1" dirty="0" smtClean="0"/>
              <a:t>rethinking</a:t>
            </a:r>
            <a:r>
              <a:rPr lang="en-US" dirty="0" smtClean="0"/>
              <a:t> of prior methods</a:t>
            </a:r>
          </a:p>
          <a:p>
            <a:pPr lvl="1"/>
            <a:r>
              <a:rPr lang="en-US" dirty="0" smtClean="0"/>
              <a:t>Grounding to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i="1" dirty="0" smtClean="0"/>
              <a:t>vs. </a:t>
            </a:r>
            <a:r>
              <a:rPr lang="en-US" dirty="0" smtClean="0"/>
              <a:t>compiling inference to 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TensorLog</a:t>
            </a:r>
            <a:r>
              <a:rPr lang="en-US" dirty="0" smtClean="0"/>
              <a:t> revisits logic in a neural setting</a:t>
            </a:r>
            <a:endParaRPr lang="en-US" dirty="0"/>
          </a:p>
          <a:p>
            <a:pPr lvl="1"/>
            <a:r>
              <a:rPr lang="en-US" dirty="0" smtClean="0"/>
              <a:t>Scalable (subject to KB fitting in memory)</a:t>
            </a:r>
          </a:p>
          <a:p>
            <a:pPr lvl="1"/>
            <a:r>
              <a:rPr lang="en-US" dirty="0" smtClean="0"/>
              <a:t>Supports learning weights for KB facts and rules</a:t>
            </a:r>
          </a:p>
          <a:p>
            <a:pPr lvl="1"/>
            <a:r>
              <a:rPr lang="en-US" dirty="0" smtClean="0"/>
              <a:t>Fully differentiable and easy to integrate with existing neural infrastructure</a:t>
            </a:r>
          </a:p>
          <a:p>
            <a:pPr lvl="1"/>
            <a:r>
              <a:rPr lang="en-US" dirty="0" smtClean="0"/>
              <a:t>Restricted to: binary relations, </a:t>
            </a:r>
            <a:r>
              <a:rPr lang="en-US" dirty="0" err="1" smtClean="0"/>
              <a:t>polytree</a:t>
            </a:r>
            <a:r>
              <a:rPr lang="en-US" dirty="0" smtClean="0"/>
              <a:t> clauses</a:t>
            </a:r>
          </a:p>
          <a:p>
            <a:r>
              <a:rPr lang="en-US" dirty="0" smtClean="0"/>
              <a:t>Still looking at</a:t>
            </a:r>
          </a:p>
          <a:p>
            <a:pPr lvl="1"/>
            <a:r>
              <a:rPr lang="en-US" dirty="0" smtClean="0"/>
              <a:t>Beyond k-hot </a:t>
            </a:r>
            <a:r>
              <a:rPr lang="en-US" dirty="0" err="1"/>
              <a:t>e</a:t>
            </a:r>
            <a:r>
              <a:rPr lang="en-US" dirty="0" err="1" smtClean="0"/>
              <a:t>mbeddings</a:t>
            </a:r>
            <a:r>
              <a:rPr lang="en-US" dirty="0" smtClean="0"/>
              <a:t> for entities and relations</a:t>
            </a:r>
          </a:p>
          <a:p>
            <a:pPr lvl="1"/>
            <a:r>
              <a:rPr lang="en-US" dirty="0" smtClean="0"/>
              <a:t>Further applications/domains/tasks</a:t>
            </a:r>
          </a:p>
          <a:p>
            <a:pPr lvl="1"/>
            <a:r>
              <a:rPr lang="en-US" dirty="0" smtClean="0"/>
              <a:t>Closer integration of neural ILP and full </a:t>
            </a:r>
            <a:r>
              <a:rPr lang="en-US" dirty="0" err="1" smtClean="0"/>
              <a:t>TensorLog</a:t>
            </a:r>
            <a:endParaRPr lang="en-US" dirty="0" smtClean="0"/>
          </a:p>
          <a:p>
            <a:pPr lvl="1"/>
            <a:r>
              <a:rPr lang="en-US" dirty="0" smtClean="0"/>
              <a:t>Better integration with </a:t>
            </a:r>
            <a:r>
              <a:rPr lang="en-US" dirty="0" err="1" smtClean="0"/>
              <a:t>PyTorch</a:t>
            </a:r>
            <a:r>
              <a:rPr lang="en-US" dirty="0" smtClean="0"/>
              <a:t> and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/>
              <a:t>Integration with neural readers (e.g., Gated Attention) for better knowledge-driven NLP</a:t>
            </a:r>
          </a:p>
        </p:txBody>
      </p:sp>
    </p:spTree>
    <p:extLst>
      <p:ext uri="{BB962C8B-B14F-4D97-AF65-F5344CB8AC3E}">
        <p14:creationId xmlns:p14="http://schemas.microsoft.com/office/powerpoint/2010/main" val="340756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994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Funders: NSF,  …. DARPA DEFT/SAFT,  Google (William’s last 6 months and next 4 weeks)</a:t>
            </a:r>
          </a:p>
          <a:p>
            <a:r>
              <a:rPr lang="en-US" dirty="0" smtClean="0"/>
              <a:t>Fan Yang, Katie </a:t>
            </a:r>
            <a:r>
              <a:rPr lang="en-US" dirty="0" err="1" smtClean="0"/>
              <a:t>Mazaitis</a:t>
            </a:r>
            <a:r>
              <a:rPr lang="en-US" dirty="0" smtClean="0"/>
              <a:t>, </a:t>
            </a:r>
            <a:r>
              <a:rPr lang="en-US" dirty="0" err="1" smtClean="0"/>
              <a:t>Zhilin</a:t>
            </a:r>
            <a:r>
              <a:rPr lang="en-US" dirty="0" smtClean="0"/>
              <a:t> Yang, William Yang Wang (now at UC/Santa Barbara)</a:t>
            </a:r>
          </a:p>
          <a:p>
            <a:r>
              <a:rPr lang="en-US" dirty="0" smtClean="0"/>
              <a:t>TTI and organizers!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7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do we bridge the divide?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talk: a </a:t>
            </a:r>
            <a:r>
              <a:rPr lang="en-US" i="1" dirty="0" smtClean="0"/>
              <a:t>neural</a:t>
            </a:r>
            <a:r>
              <a:rPr lang="en-US" dirty="0" smtClean="0"/>
              <a:t> probabilistic database system</a:t>
            </a:r>
          </a:p>
          <a:p>
            <a:pPr lvl="1"/>
            <a:r>
              <a:rPr lang="en-US" dirty="0" smtClean="0"/>
              <a:t>Rules and “soft” facts</a:t>
            </a:r>
          </a:p>
          <a:p>
            <a:r>
              <a:rPr lang="en-US" dirty="0" smtClean="0"/>
              <a:t>Inference is </a:t>
            </a:r>
            <a:r>
              <a:rPr lang="en-US" i="1" dirty="0"/>
              <a:t>differentiable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smtClean="0"/>
              <a:t>scalable</a:t>
            </a:r>
            <a:endParaRPr lang="en-US" dirty="0" smtClean="0"/>
          </a:p>
          <a:p>
            <a:r>
              <a:rPr lang="en-US" dirty="0" smtClean="0"/>
              <a:t>Data and inference rules are </a:t>
            </a:r>
            <a:r>
              <a:rPr lang="en-US" i="1" dirty="0" smtClean="0"/>
              <a:t>compiled</a:t>
            </a:r>
            <a:r>
              <a:rPr lang="en-US" dirty="0" smtClean="0"/>
              <a:t> into a </a:t>
            </a:r>
            <a:r>
              <a:rPr lang="en-US" i="1" dirty="0" smtClean="0"/>
              <a:t>neural backend </a:t>
            </a:r>
            <a:r>
              <a:rPr lang="en-US" dirty="0" smtClean="0"/>
              <a:t>(e.g., </a:t>
            </a:r>
            <a:r>
              <a:rPr lang="en-US" dirty="0" err="1" smtClean="0"/>
              <a:t>Tensorflow</a:t>
            </a:r>
            <a:r>
              <a:rPr lang="en-US" dirty="0" smtClean="0"/>
              <a:t>, </a:t>
            </a:r>
            <a:r>
              <a:rPr lang="en-US" dirty="0" err="1" smtClean="0"/>
              <a:t>Theano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can </a:t>
            </a:r>
            <a:r>
              <a:rPr lang="en-US" i="1" dirty="0" smtClean="0"/>
              <a:t>learn</a:t>
            </a:r>
            <a:r>
              <a:rPr lang="en-US" dirty="0" smtClean="0"/>
              <a:t> weights for DB </a:t>
            </a:r>
            <a:r>
              <a:rPr lang="en-US" dirty="0" smtClean="0"/>
              <a:t>facts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You can call out to neural models in the rules, or vice versa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You </a:t>
            </a:r>
            <a:r>
              <a:rPr lang="en-US" dirty="0" smtClean="0"/>
              <a:t>can </a:t>
            </a:r>
            <a:r>
              <a:rPr lang="en-US" i="1" dirty="0" smtClean="0"/>
              <a:t>learn </a:t>
            </a:r>
            <a:r>
              <a:rPr lang="en-US" dirty="0" smtClean="0"/>
              <a:t>the inference rules themselves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99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Outline: </a:t>
            </a:r>
            <a:br>
              <a:rPr lang="en-US" sz="3600" dirty="0" smtClean="0"/>
            </a:br>
            <a:r>
              <a:rPr lang="en-US" sz="3600" dirty="0" smtClean="0"/>
              <a:t>Learning and Reasoning with </a:t>
            </a:r>
            <a:r>
              <a:rPr lang="en-US" sz="3600" dirty="0" err="1" smtClean="0"/>
              <a:t>TensorLog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 knowledge graphs and deductive DBs</a:t>
            </a:r>
          </a:p>
          <a:p>
            <a:pPr lvl="1"/>
            <a:r>
              <a:rPr lang="en-US" dirty="0" smtClean="0"/>
              <a:t>standard approach: first-order reasoning by “grounding” to propositions</a:t>
            </a:r>
          </a:p>
          <a:p>
            <a:r>
              <a:rPr lang="en-US" dirty="0" err="1" smtClean="0"/>
              <a:t>TensorLog</a:t>
            </a:r>
            <a:r>
              <a:rPr lang="en-US" dirty="0" smtClean="0"/>
              <a:t>: reasoning and parameter-learning</a:t>
            </a:r>
          </a:p>
          <a:p>
            <a:pPr lvl="1"/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sample problem</a:t>
            </a:r>
          </a:p>
          <a:p>
            <a:pPr lvl="1"/>
            <a:r>
              <a:rPr lang="en-US" dirty="0" smtClean="0"/>
              <a:t>more experiments</a:t>
            </a:r>
          </a:p>
          <a:p>
            <a:r>
              <a:rPr lang="en-US" dirty="0" smtClean="0"/>
              <a:t>Learning </a:t>
            </a:r>
            <a:r>
              <a:rPr lang="en-US" dirty="0" err="1" smtClean="0"/>
              <a:t>TensorLog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Background: Knowledge Graphs</a:t>
            </a:r>
            <a:endParaRPr lang="en-US" sz="3600" dirty="0"/>
          </a:p>
        </p:txBody>
      </p:sp>
      <p:pic>
        <p:nvPicPr>
          <p:cNvPr id="5" name="Picture 4" descr="Screen Shot 2015-03-18 at 10.37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6"/>
          <a:stretch/>
        </p:blipFill>
        <p:spPr bwMode="auto">
          <a:xfrm>
            <a:off x="782723" y="2022420"/>
            <a:ext cx="7497980" cy="47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839" y="1196118"/>
            <a:ext cx="76897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 triple-based formalism </a:t>
            </a:r>
            <a:r>
              <a:rPr lang="en-US" sz="2000" b="1" dirty="0" smtClean="0"/>
              <a:t>(subject, object, verb)</a:t>
            </a:r>
            <a:r>
              <a:rPr lang="en-US" sz="2000" b="1" dirty="0"/>
              <a:t> </a:t>
            </a:r>
            <a:r>
              <a:rPr lang="en-US" sz="2000" dirty="0" smtClean="0"/>
              <a:t>or </a:t>
            </a:r>
            <a:r>
              <a:rPr lang="en-US" sz="2000" b="1" dirty="0" smtClean="0"/>
              <a:t>relation(arg1, arg2</a:t>
            </a:r>
            <a:r>
              <a:rPr lang="en-US" sz="2000" dirty="0" smtClean="0"/>
              <a:t>) is a widely used scheme for expressing simple declarative knowledge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06471" y="6488668"/>
            <a:ext cx="21786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created(</a:t>
            </a:r>
            <a:r>
              <a:rPr lang="en-US" dirty="0" err="1" smtClean="0"/>
              <a:t>toyota,prius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17504128">
            <a:off x="6390032" y="5082676"/>
            <a:ext cx="2112634" cy="619963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3720</Words>
  <Application>Microsoft Macintosh PowerPoint</Application>
  <PresentationFormat>On-screen Show (4:3)</PresentationFormat>
  <Paragraphs>565</Paragraphs>
  <Slides>64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Symbolic/Neural Reasoning With Declarative Knowledge</vt:lpstr>
      <vt:lpstr>What is intelligence?</vt:lpstr>
      <vt:lpstr>What is intelligence?</vt:lpstr>
      <vt:lpstr>What is intelligence?</vt:lpstr>
      <vt:lpstr>What is intelligence?</vt:lpstr>
      <vt:lpstr>How do we bridge the divide?</vt:lpstr>
      <vt:lpstr>How do we bridge the divide?</vt:lpstr>
      <vt:lpstr>Outline:  Learning and Reasoning with TensorLog</vt:lpstr>
      <vt:lpstr>Background: Knowledge Graphs</vt:lpstr>
      <vt:lpstr>Background: Knowledge Graphs</vt:lpstr>
      <vt:lpstr>Background: PrDDB</vt:lpstr>
      <vt:lpstr>Background: PrDDB</vt:lpstr>
      <vt:lpstr>Background: PrDDB</vt:lpstr>
      <vt:lpstr>Key question: how do you reason?</vt:lpstr>
      <vt:lpstr>Key question: how do you reason?</vt:lpstr>
      <vt:lpstr>Key question: how do you reason?</vt:lpstr>
      <vt:lpstr>Explicit grounding is not scalable</vt:lpstr>
      <vt:lpstr>Key question: how do you reason?</vt:lpstr>
      <vt:lpstr>Key question: how do you reason?</vt:lpstr>
      <vt:lpstr>Key question: how do you reason?</vt:lpstr>
      <vt:lpstr>Key question: how do you reason?</vt:lpstr>
      <vt:lpstr>TensorLog: Semantics 1/3</vt:lpstr>
      <vt:lpstr>TensorLog: Semantics 1/3</vt:lpstr>
      <vt:lpstr>TensorLog: Semantics 1/3</vt:lpstr>
      <vt:lpstr>TensorLog: Semantics 1/3</vt:lpstr>
      <vt:lpstr>TensorLog:  Semantics 2/3</vt:lpstr>
      <vt:lpstr>PowerPoint Presentation</vt:lpstr>
      <vt:lpstr>Key question: how do you reason?</vt:lpstr>
      <vt:lpstr>TensorLog:  Semantics 3/3</vt:lpstr>
      <vt:lpstr>TensorLog:  Semantics 3/3</vt:lpstr>
      <vt:lpstr>TensorLog:  Semantics 3/3</vt:lpstr>
      <vt:lpstr>TensorLog:  Learning</vt:lpstr>
      <vt:lpstr>Outline:  Learning and Reasoning with TensorLog</vt:lpstr>
      <vt:lpstr>Example: factual Q/A from KG WikiMovies Dataset</vt:lpstr>
      <vt:lpstr>Example: factual Q/A from a KB WikiMovies dataset</vt:lpstr>
      <vt:lpstr>Solution: 2k rules and a classifier…</vt:lpstr>
      <vt:lpstr>Or: 2k rules with 2k soft predicates</vt:lpstr>
      <vt:lpstr>Or: 2k rules with 2k soft predicates</vt:lpstr>
      <vt:lpstr>Example: Factual Q/A with a KB</vt:lpstr>
      <vt:lpstr>Example: Factual Q/A with a KB</vt:lpstr>
      <vt:lpstr>Example: Factual Q/A with a KB: in detail</vt:lpstr>
      <vt:lpstr>PowerPoint Presentation</vt:lpstr>
      <vt:lpstr>PowerPoint Presentation</vt:lpstr>
      <vt:lpstr>Inference times are very fast for a soft logic</vt:lpstr>
      <vt:lpstr> TensorLog:  Semantics vs Prior Work</vt:lpstr>
      <vt:lpstr>TensorLog:  Semantics vs Prior Work</vt:lpstr>
      <vt:lpstr>More Experiments</vt:lpstr>
      <vt:lpstr>More Experiments</vt:lpstr>
      <vt:lpstr>More Experiments</vt:lpstr>
      <vt:lpstr>TensorLog: implementation</vt:lpstr>
      <vt:lpstr>More Experiments  on the Grid</vt:lpstr>
      <vt:lpstr>More Experiments: Relational Learning Theories Mostly from ISG (Wang &amp; Cohen, 2014)</vt:lpstr>
      <vt:lpstr>Outline:  Learning and Reasoning with TensorLog</vt:lpstr>
      <vt:lpstr>Learning rules for TensorLog</vt:lpstr>
      <vt:lpstr>Learning rules for TensorLog</vt:lpstr>
      <vt:lpstr>Learning rules for TensorLog</vt:lpstr>
      <vt:lpstr>Results for Neural Inductive Logic Programming</vt:lpstr>
      <vt:lpstr>Results for Neural Inductive Logic Programming</vt:lpstr>
      <vt:lpstr>Results for Neural Inductive Logic Programming</vt:lpstr>
      <vt:lpstr>Results for Neural Inductive Logic Programming: WikiMovies</vt:lpstr>
      <vt:lpstr>Conclusions</vt:lpstr>
      <vt:lpstr>Conclusions</vt:lpstr>
      <vt:lpstr>Thanks to</vt:lpstr>
      <vt:lpstr>Questions?</vt:lpstr>
    </vt:vector>
  </TitlesOfParts>
  <Company>Yahoo,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IE and Reasoning: A Scalable Statistical Relational Learning Perspective</dc:title>
  <dc:creator>Yang Wang</dc:creator>
  <cp:lastModifiedBy>William Cohen</cp:lastModifiedBy>
  <cp:revision>388</cp:revision>
  <dcterms:created xsi:type="dcterms:W3CDTF">2015-07-08T20:39:23Z</dcterms:created>
  <dcterms:modified xsi:type="dcterms:W3CDTF">2017-07-07T00:04:39Z</dcterms:modified>
</cp:coreProperties>
</file>