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32CECBF-1F47-4B5B-AAFB-B08EB59820FE}">
  <a:tblStyle styleId="{F32CECBF-1F47-4B5B-AAFB-B08EB59820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ee3d1967f_2_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ee3d1967f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3ee3d1967f_2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ee3d1967f_2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ee3d1967f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ee3d1967f_2_10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ee3d1967f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ee3d1967f_2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ee3d1967f_2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3ee3d1967f_2_1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e3d1967f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ee3d1967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is elegant, but the real world is complex</a:t>
            </a:r>
            <a:endParaRPr/>
          </a:p>
        </p:txBody>
      </p:sp>
      <p:sp>
        <p:nvSpPr>
          <p:cNvPr id="142" name="Google Shape;142;g3ee3d1967f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ee3d1967f_2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3ee3d1967f_2_2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ee3d1967f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3ee3d1967f_2_1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ee3d1967f_2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3ee3d1967f_2_3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eefec082c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eefec082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3eefec082c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eefec082c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eefec082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3eefec082c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eefec082c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eefec082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3eefec082c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ee3d1967f_3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g3ee3d1967f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3ee3d1967f_3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eefec082c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eefec082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3eefec082c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e3d1967f_2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ee3d1967f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is elegant, but the real world is complex</a:t>
            </a:r>
            <a:endParaRPr/>
          </a:p>
        </p:txBody>
      </p:sp>
      <p:sp>
        <p:nvSpPr>
          <p:cNvPr id="152" name="Google Shape;152;g3ee3d1967f_2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ee3d1967f_2_3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g3ee3d1967f_2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ee3d1967f_2_5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ee3d1967f_2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3ee3d1967f_2_5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eefec082c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eefec082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3eefec082c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ee3d1967f_2_4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ee3d1967f_2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g3ee3d1967f_2_4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ee3d1967f_2_5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ee3d1967f_2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3ee3d1967f_2_5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ee3d1967f_2_4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ee3d1967f_2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g3ee3d1967f_2_4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ee3d1967f_2_4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ee3d1967f_2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3ee3d1967f_2_4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e3d1967f_2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ee3d1967f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is elegant, but the real world is complex</a:t>
            </a:r>
            <a:endParaRPr/>
          </a:p>
        </p:txBody>
      </p:sp>
      <p:sp>
        <p:nvSpPr>
          <p:cNvPr id="162" name="Google Shape;162;g3ee3d1967f_2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ee3d1967f_2_4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ee3d1967f_2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3ee3d1967f_2_4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ee3d1967f_2_4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ee3d1967f_2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g3ee3d1967f_2_4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ee3d1967f_3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ee3d1967f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3ee3d1967f_3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ee3d1967f_2_4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ee3d1967f_2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3ee3d1967f_2_4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eefec082c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eefec082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3eefec082c_0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ee3d1967f_3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ee3d1967f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g3ee3d1967f_3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ee3d1967f_3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ee3d1967f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g3ee3d1967f_3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eefec082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eefec08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g3eefec082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ee3d1967f_3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ee3d1967f_3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g3ee3d1967f_3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ee3d1967f_2_4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ee3d1967f_2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g3ee3d1967f_2_4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e3d1967f_2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ee3d1967f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is elegant, but the real world is complex</a:t>
            </a:r>
            <a:endParaRPr/>
          </a:p>
        </p:txBody>
      </p:sp>
      <p:sp>
        <p:nvSpPr>
          <p:cNvPr id="169" name="Google Shape;169;g3ee3d1967f_2_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ee3d1967f_2_5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ee3d1967f_2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g3ee3d1967f_2_5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ee3d1967f_2_4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ee3d1967f_2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g3ee3d1967f_2_4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eefec082c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eefec082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g3eefec082c_0_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eefec082c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eefec082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g3eefec082c_0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eefec082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g3eefec082c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407c83aab2_1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407c83aab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e3d1967f_2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ee3d1967f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is elegant, but the real world is complex</a:t>
            </a:r>
            <a:endParaRPr/>
          </a:p>
        </p:txBody>
      </p:sp>
      <p:sp>
        <p:nvSpPr>
          <p:cNvPr id="179" name="Google Shape;179;g3ee3d1967f_2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eefec082c_0_1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g3eefec082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3eefec082c_0_1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6" name="Google Shape;796;g3eefec082c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eefec082c_0_2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g3eefec082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eefec082c_0_1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3" name="Google Shape;813;g3eefec082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eefec082c_0_21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eefec082c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eefec082c_0_2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6" name="Google Shape;826;g3eefec082c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eefec082c_0_2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3eefec082c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g3eefec082c_0_2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eefec082c_0_2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eefec082c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g3eefec082c_0_2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eefec082c_0_2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3eefec082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g3eefec082c_0_2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eefec082c_0_2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3eefec082c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g3eefec082c_0_2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ee3d1967f_2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ee3d1967f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Logic is elegant, but the real world is complex</a:t>
            </a:r>
            <a:endParaRPr/>
          </a:p>
        </p:txBody>
      </p:sp>
      <p:sp>
        <p:nvSpPr>
          <p:cNvPr id="192" name="Google Shape;192;g3ee3d1967f_2_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eefec082c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eefec082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eefec082c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e3d1967f_2_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ee3d1967f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3ee3d1967f_2_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4" name="Google Shape;94;p1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18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2" name="Google Shape;122;p22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6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ctrTitle"/>
          </p:nvPr>
        </p:nvSpPr>
        <p:spPr>
          <a:xfrm>
            <a:off x="685800" y="123479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Deep Learning and Logic</a:t>
            </a:r>
            <a:endParaRPr sz="3959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...</a:t>
            </a:r>
            <a:endParaRPr sz="3959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t/>
            </a:r>
            <a:endParaRPr sz="3959"/>
          </a:p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1319764" y="3811691"/>
            <a:ext cx="6400800" cy="268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William W Cohen </a:t>
            </a:r>
            <a:endParaRPr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en-US" sz="2000"/>
              <a:t>Google AI/Carnegie Mellon University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joint work with</a:t>
            </a:r>
            <a:r>
              <a:rPr b="0" i="0" lang="en-US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Fan Yang, Zhilin Yang, Kathryn Rivard Mazaitis</a:t>
            </a:r>
            <a:endParaRPr b="0" i="0" sz="2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Probabilistic Deductive DBs</a:t>
            </a:r>
            <a:endParaRPr/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57"/>
            <a:ext cx="8910975" cy="30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/>
          <p:nvPr/>
        </p:nvSpPr>
        <p:spPr>
          <a:xfrm>
            <a:off x="457200" y="4249550"/>
            <a:ext cx="2297400" cy="670500"/>
          </a:xfrm>
          <a:prstGeom prst="wedgeRectCallout">
            <a:avLst>
              <a:gd fmla="val 47398" name="adj1"/>
              <a:gd fmla="val -18654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We use this trick to weight rules</a:t>
            </a:r>
            <a:endParaRPr/>
          </a:p>
        </p:txBody>
      </p:sp>
      <p:sp>
        <p:nvSpPr>
          <p:cNvPr id="228" name="Google Shape;228;p35"/>
          <p:cNvSpPr/>
          <p:nvPr/>
        </p:nvSpPr>
        <p:spPr>
          <a:xfrm>
            <a:off x="2117550" y="4981425"/>
            <a:ext cx="2398200" cy="1143000"/>
          </a:xfrm>
          <a:prstGeom prst="wedgeRectCallout">
            <a:avLst>
              <a:gd fmla="val 91482" name="adj1"/>
              <a:gd fmla="val -19715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special fact only appearing in this rule</a:t>
            </a:r>
            <a:endParaRPr/>
          </a:p>
        </p:txBody>
      </p:sp>
      <p:grpSp>
        <p:nvGrpSpPr>
          <p:cNvPr id="229" name="Google Shape;229;p35"/>
          <p:cNvGrpSpPr/>
          <p:nvPr/>
        </p:nvGrpSpPr>
        <p:grpSpPr>
          <a:xfrm>
            <a:off x="152400" y="2961637"/>
            <a:ext cx="8778629" cy="1873913"/>
            <a:chOff x="152400" y="2892537"/>
            <a:chExt cx="8778629" cy="1873913"/>
          </a:xfrm>
        </p:grpSpPr>
        <p:sp>
          <p:nvSpPr>
            <p:cNvPr id="230" name="Google Shape;230;p35"/>
            <p:cNvSpPr txBox="1"/>
            <p:nvPr/>
          </p:nvSpPr>
          <p:spPr>
            <a:xfrm>
              <a:off x="5910328" y="4366250"/>
              <a:ext cx="3020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weighted(r3)            0.98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" name="Google Shape;231;p35"/>
            <p:cNvSpPr txBox="1"/>
            <p:nvPr/>
          </p:nvSpPr>
          <p:spPr>
            <a:xfrm>
              <a:off x="152400" y="2892537"/>
              <a:ext cx="6114900" cy="4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status(X,tired) :- child(W,X), infant(W), </a:t>
              </a:r>
              <a:r>
                <a:rPr b="1"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weighted(r3).</a:t>
              </a:r>
              <a:endParaRPr b="1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232" name="Google Shape;232;p35"/>
          <p:cNvCxnSpPr/>
          <p:nvPr/>
        </p:nvCxnSpPr>
        <p:spPr>
          <a:xfrm flipH="1" rot="10800000">
            <a:off x="950100" y="2781250"/>
            <a:ext cx="4733100" cy="34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35"/>
          <p:cNvSpPr/>
          <p:nvPr/>
        </p:nvSpPr>
        <p:spPr>
          <a:xfrm>
            <a:off x="2117550" y="4981425"/>
            <a:ext cx="2398200" cy="1143000"/>
          </a:xfrm>
          <a:prstGeom prst="wedgeRectCallout">
            <a:avLst>
              <a:gd fmla="val 110211" name="adj1"/>
              <a:gd fmla="val -717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special fact </a:t>
            </a:r>
            <a:r>
              <a:rPr i="1" lang="en-US" sz="1800">
                <a:solidFill>
                  <a:schemeClr val="dk1"/>
                </a:solidFill>
              </a:rPr>
              <a:t>only</a:t>
            </a:r>
            <a:r>
              <a:rPr lang="en-US" sz="1800">
                <a:solidFill>
                  <a:schemeClr val="dk1"/>
                </a:solidFill>
              </a:rPr>
              <a:t> appearing in </a:t>
            </a:r>
            <a:r>
              <a:rPr i="1" lang="en-US" sz="1800">
                <a:solidFill>
                  <a:schemeClr val="dk1"/>
                </a:solidFill>
              </a:rPr>
              <a:t>this</a:t>
            </a:r>
            <a:r>
              <a:rPr lang="en-US" sz="1800">
                <a:solidFill>
                  <a:schemeClr val="dk1"/>
                </a:solidFill>
              </a:rPr>
              <a:t> rule</a:t>
            </a:r>
            <a:endParaRPr/>
          </a:p>
        </p:txBody>
      </p:sp>
      <p:pic>
        <p:nvPicPr>
          <p:cNvPr id="234" name="Google Shape;234;p35"/>
          <p:cNvPicPr preferRelativeResize="0"/>
          <p:nvPr/>
        </p:nvPicPr>
        <p:blipFill rotWithShape="1">
          <a:blip r:embed="rId4">
            <a:alphaModFix/>
          </a:blip>
          <a:srcRect b="21309" l="0" r="31115" t="0"/>
          <a:stretch/>
        </p:blipFill>
        <p:spPr>
          <a:xfrm>
            <a:off x="7827150" y="16975"/>
            <a:ext cx="1316851" cy="107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Probabilistic Deductive KGs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(Knowledge Graphs)</a:t>
            </a:r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57"/>
            <a:ext cx="8910975" cy="30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 txBox="1"/>
          <p:nvPr/>
        </p:nvSpPr>
        <p:spPr>
          <a:xfrm>
            <a:off x="249900" y="4242500"/>
            <a:ext cx="7350900" cy="24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Assumptions</a:t>
            </a:r>
            <a:r>
              <a:rPr lang="en-US" sz="2400"/>
              <a:t>: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(</a:t>
            </a:r>
            <a:r>
              <a:rPr i="1" lang="en-US" sz="2400">
                <a:solidFill>
                  <a:schemeClr val="dk1"/>
                </a:solidFill>
              </a:rPr>
              <a:t>Only</a:t>
            </a:r>
            <a:r>
              <a:rPr lang="en-US" sz="2400">
                <a:solidFill>
                  <a:schemeClr val="dk1"/>
                </a:solidFill>
              </a:rPr>
              <a:t> parameters are weights for facts)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Predicates are </a:t>
            </a:r>
            <a:r>
              <a:rPr b="1" lang="en-US" sz="2400"/>
              <a:t>unary or binary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Rules have </a:t>
            </a:r>
            <a:r>
              <a:rPr b="1" lang="en-US" sz="2400">
                <a:solidFill>
                  <a:schemeClr val="dk1"/>
                </a:solidFill>
              </a:rPr>
              <a:t>no function symbols</a:t>
            </a:r>
            <a:r>
              <a:rPr lang="en-US" sz="2400">
                <a:solidFill>
                  <a:schemeClr val="dk1"/>
                </a:solidFill>
              </a:rPr>
              <a:t> or constants</a:t>
            </a:r>
            <a:endParaRPr sz="2400"/>
          </a:p>
        </p:txBody>
      </p:sp>
      <p:pic>
        <p:nvPicPr>
          <p:cNvPr id="243" name="Google Shape;243;p36"/>
          <p:cNvPicPr preferRelativeResize="0"/>
          <p:nvPr/>
        </p:nvPicPr>
        <p:blipFill rotWithShape="1">
          <a:blip r:embed="rId4">
            <a:alphaModFix/>
          </a:blip>
          <a:srcRect b="21309" l="0" r="31115" t="0"/>
          <a:stretch/>
        </p:blipFill>
        <p:spPr>
          <a:xfrm>
            <a:off x="7827150" y="16975"/>
            <a:ext cx="1316851" cy="107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Neural implementations of logic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6-06-06 at 4.18.03 PM.png" id="249" name="Google Shape;249;p37"/>
          <p:cNvPicPr preferRelativeResize="0"/>
          <p:nvPr/>
        </p:nvPicPr>
        <p:blipFill rotWithShape="1">
          <a:blip r:embed="rId3">
            <a:alphaModFix/>
          </a:blip>
          <a:srcRect b="0" l="2429" r="51308" t="0"/>
          <a:stretch/>
        </p:blipFill>
        <p:spPr>
          <a:xfrm>
            <a:off x="1305233" y="1669673"/>
            <a:ext cx="6169401" cy="177809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 txBox="1"/>
          <p:nvPr/>
        </p:nvSpPr>
        <p:spPr>
          <a:xfrm>
            <a:off x="682015" y="3102876"/>
            <a:ext cx="7737344" cy="2677656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KBANN idea (1991):  convert every DB fact, and every possible inferable fact, to a neuron.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“grounding strategies” are used by many other soft logics: Markov Logic Networks, Probabilistic Soft Logic, …</a:t>
            </a:r>
            <a:endParaRPr/>
          </a:p>
        </p:txBody>
      </p:sp>
      <p:sp>
        <p:nvSpPr>
          <p:cNvPr id="251" name="Google Shape;251;p37"/>
          <p:cNvSpPr txBox="1"/>
          <p:nvPr/>
        </p:nvSpPr>
        <p:spPr>
          <a:xfrm>
            <a:off x="949456" y="5694533"/>
            <a:ext cx="7737344" cy="954107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neuron for every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inferable fact is “too many” --- i.e., bigger than the DB.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Reasoning in PrDDBs/PrDKGs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6-06-06 at 4.18.03 PM.png" id="257" name="Google Shape;257;p38"/>
          <p:cNvPicPr preferRelativeResize="0"/>
          <p:nvPr/>
        </p:nvPicPr>
        <p:blipFill rotWithShape="1">
          <a:blip r:embed="rId3">
            <a:alphaModFix/>
          </a:blip>
          <a:srcRect b="0" l="2429" r="51308" t="0"/>
          <a:stretch/>
        </p:blipFill>
        <p:spPr>
          <a:xfrm>
            <a:off x="1305233" y="1669673"/>
            <a:ext cx="6169401" cy="177809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/>
        </p:nvSpPr>
        <p:spPr>
          <a:xfrm>
            <a:off x="2799351" y="3287065"/>
            <a:ext cx="2184162" cy="46166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uncle(liam,chip)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8"/>
          <p:cNvSpPr txBox="1"/>
          <p:nvPr/>
        </p:nvSpPr>
        <p:spPr>
          <a:xfrm>
            <a:off x="4005646" y="5144260"/>
            <a:ext cx="2374118" cy="46166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brother(eve,chip)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1475494" y="5052367"/>
            <a:ext cx="2022759" cy="46166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child(liam,eve)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5451875" y="5819569"/>
            <a:ext cx="2063185" cy="46166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child(liam,bob)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4983513" y="3056232"/>
            <a:ext cx="2105264" cy="46166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uncle(liam,eve)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p38"/>
          <p:cNvGrpSpPr/>
          <p:nvPr/>
        </p:nvGrpSpPr>
        <p:grpSpPr>
          <a:xfrm>
            <a:off x="2799351" y="3748629"/>
            <a:ext cx="2393354" cy="1395631"/>
            <a:chOff x="2799351" y="3748629"/>
            <a:chExt cx="2393354" cy="1395631"/>
          </a:xfrm>
        </p:grpSpPr>
        <p:sp>
          <p:nvSpPr>
            <p:cNvPr id="264" name="Google Shape;264;p38"/>
            <p:cNvSpPr txBox="1"/>
            <p:nvPr/>
          </p:nvSpPr>
          <p:spPr>
            <a:xfrm>
              <a:off x="3754747" y="4146129"/>
              <a:ext cx="825166" cy="461665"/>
            </a:xfrm>
            <a:prstGeom prst="rect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σ(….)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5" name="Google Shape;265;p38"/>
            <p:cNvCxnSpPr>
              <a:stCxn id="259" idx="0"/>
            </p:cNvCxnSpPr>
            <p:nvPr/>
          </p:nvCxnSpPr>
          <p:spPr>
            <a:xfrm rot="10800000">
              <a:off x="4362905" y="4624960"/>
              <a:ext cx="829800" cy="519300"/>
            </a:xfrm>
            <a:prstGeom prst="straightConnector1">
              <a:avLst/>
            </a:prstGeom>
            <a:noFill/>
            <a:ln cap="flat" cmpd="sng" w="25400">
              <a:solidFill>
                <a:srgbClr val="FF66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266" name="Google Shape;266;p38"/>
            <p:cNvCxnSpPr/>
            <p:nvPr/>
          </p:nvCxnSpPr>
          <p:spPr>
            <a:xfrm flipH="1" rot="10800000">
              <a:off x="2799351" y="4533090"/>
              <a:ext cx="936160" cy="519277"/>
            </a:xfrm>
            <a:prstGeom prst="straightConnector1">
              <a:avLst/>
            </a:prstGeom>
            <a:noFill/>
            <a:ln cap="flat" cmpd="sng" w="25400">
              <a:solidFill>
                <a:srgbClr val="FF66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267" name="Google Shape;267;p38"/>
            <p:cNvCxnSpPr>
              <a:stCxn id="264" idx="0"/>
              <a:endCxn id="258" idx="2"/>
            </p:cNvCxnSpPr>
            <p:nvPr/>
          </p:nvCxnSpPr>
          <p:spPr>
            <a:xfrm rot="10800000">
              <a:off x="3891330" y="3748629"/>
              <a:ext cx="276000" cy="397500"/>
            </a:xfrm>
            <a:prstGeom prst="straightConnector1">
              <a:avLst/>
            </a:prstGeom>
            <a:noFill/>
            <a:ln cap="flat" cmpd="sng" w="25400">
              <a:solidFill>
                <a:srgbClr val="FF66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268" name="Google Shape;268;p38"/>
          <p:cNvCxnSpPr/>
          <p:nvPr/>
        </p:nvCxnSpPr>
        <p:spPr>
          <a:xfrm>
            <a:off x="1305233" y="4885765"/>
            <a:ext cx="5522885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69" name="Google Shape;269;p38"/>
          <p:cNvSpPr txBox="1"/>
          <p:nvPr/>
        </p:nvSpPr>
        <p:spPr>
          <a:xfrm>
            <a:off x="7141883" y="5024732"/>
            <a:ext cx="12059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 facts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6106500" y="3748720"/>
            <a:ext cx="25803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inferences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(Herbrand base)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6689796" y="2594567"/>
            <a:ext cx="2261256" cy="46166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uncle(liam,dave)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38"/>
          <p:cNvGrpSpPr/>
          <p:nvPr/>
        </p:nvGrpSpPr>
        <p:grpSpPr>
          <a:xfrm>
            <a:off x="3535636" y="3517824"/>
            <a:ext cx="2393354" cy="1713031"/>
            <a:chOff x="2799351" y="3431229"/>
            <a:chExt cx="2393354" cy="1713031"/>
          </a:xfrm>
        </p:grpSpPr>
        <p:sp>
          <p:nvSpPr>
            <p:cNvPr id="273" name="Google Shape;273;p38"/>
            <p:cNvSpPr txBox="1"/>
            <p:nvPr/>
          </p:nvSpPr>
          <p:spPr>
            <a:xfrm>
              <a:off x="3754747" y="4146129"/>
              <a:ext cx="825166" cy="461665"/>
            </a:xfrm>
            <a:prstGeom prst="rect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σ(….)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4" name="Google Shape;274;p38"/>
            <p:cNvCxnSpPr/>
            <p:nvPr/>
          </p:nvCxnSpPr>
          <p:spPr>
            <a:xfrm rot="10800000">
              <a:off x="4362824" y="4624983"/>
              <a:ext cx="829881" cy="519277"/>
            </a:xfrm>
            <a:prstGeom prst="straightConnector1">
              <a:avLst/>
            </a:prstGeom>
            <a:noFill/>
            <a:ln cap="flat" cmpd="sng" w="25400">
              <a:solidFill>
                <a:srgbClr val="FF66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275" name="Google Shape;275;p38"/>
            <p:cNvCxnSpPr/>
            <p:nvPr/>
          </p:nvCxnSpPr>
          <p:spPr>
            <a:xfrm flipH="1" rot="10800000">
              <a:off x="2799351" y="4533090"/>
              <a:ext cx="936160" cy="519277"/>
            </a:xfrm>
            <a:prstGeom prst="straightConnector1">
              <a:avLst/>
            </a:prstGeom>
            <a:noFill/>
            <a:ln cap="flat" cmpd="sng" w="25400">
              <a:solidFill>
                <a:srgbClr val="FF66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276" name="Google Shape;276;p38"/>
            <p:cNvCxnSpPr>
              <a:stCxn id="273" idx="0"/>
            </p:cNvCxnSpPr>
            <p:nvPr/>
          </p:nvCxnSpPr>
          <p:spPr>
            <a:xfrm flipH="1" rot="10800000">
              <a:off x="4167330" y="3431229"/>
              <a:ext cx="789000" cy="714900"/>
            </a:xfrm>
            <a:prstGeom prst="straightConnector1">
              <a:avLst/>
            </a:prstGeom>
            <a:noFill/>
            <a:ln cap="flat" cmpd="sng" w="25400">
              <a:solidFill>
                <a:srgbClr val="FF66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77" name="Google Shape;277;p38"/>
          <p:cNvGrpSpPr/>
          <p:nvPr/>
        </p:nvGrpSpPr>
        <p:grpSpPr>
          <a:xfrm>
            <a:off x="3535636" y="3056124"/>
            <a:ext cx="4284838" cy="2174731"/>
            <a:chOff x="2408492" y="2969529"/>
            <a:chExt cx="4284838" cy="2174731"/>
          </a:xfrm>
        </p:grpSpPr>
        <p:sp>
          <p:nvSpPr>
            <p:cNvPr id="278" name="Google Shape;278;p38"/>
            <p:cNvSpPr txBox="1"/>
            <p:nvPr/>
          </p:nvSpPr>
          <p:spPr>
            <a:xfrm>
              <a:off x="3754747" y="4146129"/>
              <a:ext cx="825166" cy="461665"/>
            </a:xfrm>
            <a:prstGeom prst="rect">
              <a:avLst/>
            </a:pr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00" scaled="0"/>
            </a:gradFill>
            <a:ln cap="flat" cmpd="sng" w="9525">
              <a:solidFill>
                <a:srgbClr val="F5913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σ(….)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9" name="Google Shape;279;p38"/>
            <p:cNvCxnSpPr/>
            <p:nvPr/>
          </p:nvCxnSpPr>
          <p:spPr>
            <a:xfrm rot="10800000">
              <a:off x="4362824" y="4624983"/>
              <a:ext cx="829881" cy="519277"/>
            </a:xfrm>
            <a:prstGeom prst="straightConnector1">
              <a:avLst/>
            </a:prstGeom>
            <a:noFill/>
            <a:ln cap="flat" cmpd="sng" w="25400">
              <a:solidFill>
                <a:srgbClr val="FF66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280" name="Google Shape;280;p38"/>
            <p:cNvCxnSpPr/>
            <p:nvPr/>
          </p:nvCxnSpPr>
          <p:spPr>
            <a:xfrm flipH="1" rot="10800000">
              <a:off x="2408492" y="4533091"/>
              <a:ext cx="1327019" cy="611169"/>
            </a:xfrm>
            <a:prstGeom prst="straightConnector1">
              <a:avLst/>
            </a:prstGeom>
            <a:noFill/>
            <a:ln cap="flat" cmpd="sng" w="25400">
              <a:solidFill>
                <a:srgbClr val="FF66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281" name="Google Shape;281;p38"/>
            <p:cNvCxnSpPr>
              <a:stCxn id="278" idx="0"/>
              <a:endCxn id="271" idx="2"/>
            </p:cNvCxnSpPr>
            <p:nvPr/>
          </p:nvCxnSpPr>
          <p:spPr>
            <a:xfrm flipH="1" rot="10800000">
              <a:off x="4167330" y="2969529"/>
              <a:ext cx="2526000" cy="1176600"/>
            </a:xfrm>
            <a:prstGeom prst="straightConnector1">
              <a:avLst/>
            </a:prstGeom>
            <a:noFill/>
            <a:ln cap="flat" cmpd="sng" w="25400">
              <a:solidFill>
                <a:srgbClr val="FF6600"/>
              </a:solidFill>
              <a:prstDash val="solid"/>
              <a:round/>
              <a:headEnd len="sm" w="sm" type="none"/>
              <a:tailEnd len="med" w="med" type="stealth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82" name="Google Shape;282;p38"/>
          <p:cNvSpPr txBox="1"/>
          <p:nvPr/>
        </p:nvSpPr>
        <p:spPr>
          <a:xfrm>
            <a:off x="236374" y="6323775"/>
            <a:ext cx="614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 approach: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“grounding” the rules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Reasoning in PrDDBs/PrDKGs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/>
              <a:t>explicit grounding does not scale!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6-06-06 at 4.18.03 PM.png" id="289" name="Google Shape;289;p39"/>
          <p:cNvPicPr preferRelativeResize="0"/>
          <p:nvPr/>
        </p:nvPicPr>
        <p:blipFill rotWithShape="1">
          <a:blip r:embed="rId3">
            <a:alphaModFix/>
          </a:blip>
          <a:srcRect b="0" l="2428" r="51309" t="0"/>
          <a:stretch/>
        </p:blipFill>
        <p:spPr>
          <a:xfrm>
            <a:off x="1305233" y="1417648"/>
            <a:ext cx="6169403" cy="177809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9"/>
          <p:cNvSpPr txBox="1"/>
          <p:nvPr/>
        </p:nvSpPr>
        <p:spPr>
          <a:xfrm>
            <a:off x="1027192" y="2872959"/>
            <a:ext cx="7089600" cy="35394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inferring family relations like “uncle”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people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possible “uncle” inferences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2 billion  ➔ 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4 quintillion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1 million ➔ 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trillion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KB with 1M entities is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  <a:endParaRPr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Reasoning in TensorLog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TensorLog uses a knowledge-graph specific trick to get scalability: </a:t>
            </a:r>
            <a:endParaRPr sz="2400"/>
          </a:p>
          <a:p>
            <a:pPr indent="-2603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“reasoning” means answering a query like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find all Y for which p(a,Y) is true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some given predicate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i="1" lang="en-US" sz="2400"/>
              <a:t>;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 entity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1" lang="en-US" sz="2400"/>
              <a:t>;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/>
              <a:t>theory 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/>
              <a:t>KG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inferences for a logical theory can be encoded as a bunch of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 every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p, a, </a:t>
            </a:r>
            <a:r>
              <a:rPr b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vector </a:t>
            </a:r>
            <a:r>
              <a:rPr b="1" i="1" lang="en-US" sz="2400" u="none" cap="none" strike="noStrike">
                <a:solidFill>
                  <a:schemeClr val="dk1"/>
                </a:solidFill>
              </a:rPr>
              <a:t>a </a:t>
            </a:r>
            <a:r>
              <a:rPr lang="en-US" sz="2400"/>
              <a:t>encodes </a:t>
            </a:r>
            <a:r>
              <a:rPr i="1" lang="en-US" sz="2400"/>
              <a:t>a</a:t>
            </a:r>
            <a:r>
              <a:rPr lang="en-US" sz="2400"/>
              <a:t>,</a:t>
            </a:r>
            <a:r>
              <a:rPr i="1" lang="en-US" sz="2400"/>
              <a:t> and </a:t>
            </a:r>
            <a:r>
              <a:rPr b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</a:t>
            </a:r>
            <a:r>
              <a:rPr lang="en-US" sz="2400"/>
              <a:t>unction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baseline="-2500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400"/>
              <a:t>a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returns 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encoding answers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(and confidences)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t/>
            </a:r>
            <a:endParaRPr sz="2400"/>
          </a:p>
          <a:p>
            <a:pPr indent="-260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actually we have functions for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p(a,Y)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p(Y,a)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 called </a:t>
            </a:r>
            <a:r>
              <a:rPr i="1" lang="en-US" sz="2400"/>
              <a:t> f</a:t>
            </a:r>
            <a:r>
              <a:rPr baseline="-25000" i="1" lang="en-US" sz="2400"/>
              <a:t>p:io</a:t>
            </a:r>
            <a:r>
              <a:rPr i="1" lang="en-US" sz="2400"/>
              <a:t>(a) </a:t>
            </a:r>
            <a:r>
              <a:rPr lang="en-US" sz="2400"/>
              <a:t>and </a:t>
            </a:r>
            <a:r>
              <a:rPr i="1" lang="en-US" sz="2400"/>
              <a:t> f</a:t>
            </a:r>
            <a:r>
              <a:rPr baseline="-25000" i="1" lang="en-US" sz="2400"/>
              <a:t>p:oi</a:t>
            </a:r>
            <a:r>
              <a:rPr i="1" lang="en-US" sz="2400"/>
              <a:t>(a)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Reasoning in TensorLog</a:t>
            </a:r>
            <a:endParaRPr/>
          </a:p>
        </p:txBody>
      </p:sp>
      <p:pic>
        <p:nvPicPr>
          <p:cNvPr descr="Screen Shot 2016-06-06 at 4.18.03 PM.png" id="302" name="Google Shape;302;p41"/>
          <p:cNvPicPr preferRelativeResize="0"/>
          <p:nvPr/>
        </p:nvPicPr>
        <p:blipFill rotWithShape="1">
          <a:blip r:embed="rId3">
            <a:alphaModFix/>
          </a:blip>
          <a:srcRect b="0" l="2429" r="51308" t="0"/>
          <a:stretch/>
        </p:blipFill>
        <p:spPr>
          <a:xfrm>
            <a:off x="1305233" y="1251320"/>
            <a:ext cx="6169401" cy="177809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1"/>
          <p:cNvSpPr txBox="1"/>
          <p:nvPr/>
        </p:nvSpPr>
        <p:spPr>
          <a:xfrm>
            <a:off x="328706" y="2603537"/>
            <a:ext cx="8358094" cy="2677656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inferring family relations like “uncle”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people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possible “uncle” facts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1 million ➔ N</a:t>
            </a:r>
            <a:r>
              <a:rPr baseline="30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trillion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                    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1"/>
          <p:cNvSpPr txBox="1"/>
          <p:nvPr/>
        </p:nvSpPr>
        <p:spPr>
          <a:xfrm>
            <a:off x="218141" y="5622079"/>
            <a:ext cx="282922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one-hot vectors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(0,0,0,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,0,0,0)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41"/>
          <p:cNvCxnSpPr/>
          <p:nvPr/>
        </p:nvCxnSpPr>
        <p:spPr>
          <a:xfrm rot="10800000">
            <a:off x="926353" y="5244351"/>
            <a:ext cx="0" cy="527138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06" name="Google Shape;306;p41"/>
          <p:cNvCxnSpPr/>
          <p:nvPr/>
        </p:nvCxnSpPr>
        <p:spPr>
          <a:xfrm flipH="1" rot="10800000">
            <a:off x="3047361" y="5244351"/>
            <a:ext cx="553463" cy="552826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307" name="Google Shape;307;p41"/>
          <p:cNvSpPr txBox="1"/>
          <p:nvPr/>
        </p:nvSpPr>
        <p:spPr>
          <a:xfrm>
            <a:off x="4192136" y="5760744"/>
            <a:ext cx="542137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vectors encoding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weighted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DB instances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308;p41"/>
          <p:cNvCxnSpPr/>
          <p:nvPr/>
        </p:nvCxnSpPr>
        <p:spPr>
          <a:xfrm rot="10800000">
            <a:off x="4467412" y="5109883"/>
            <a:ext cx="717187" cy="77039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09" name="Google Shape;309;p41"/>
          <p:cNvCxnSpPr/>
          <p:nvPr/>
        </p:nvCxnSpPr>
        <p:spPr>
          <a:xfrm rot="10800000">
            <a:off x="1671389" y="5109883"/>
            <a:ext cx="2520747" cy="77039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10" name="Google Shape;310;p41"/>
          <p:cNvCxnSpPr/>
          <p:nvPr/>
        </p:nvCxnSpPr>
        <p:spPr>
          <a:xfrm flipH="1" rot="10800000">
            <a:off x="457200" y="4093883"/>
            <a:ext cx="5384800" cy="59764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311" name="Google Shape;311;p41"/>
          <p:cNvSpPr txBox="1"/>
          <p:nvPr/>
        </p:nvSpPr>
        <p:spPr>
          <a:xfrm>
            <a:off x="732117" y="4422588"/>
            <a:ext cx="16564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is the nephew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3363912" y="4422588"/>
            <a:ext cx="14058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is the uncle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5184600" y="5372400"/>
            <a:ext cx="35022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(0,0,</a:t>
            </a:r>
            <a:r>
              <a:rPr b="1" lang="en-US" sz="2400"/>
              <a:t>0.81</a:t>
            </a:r>
            <a:r>
              <a:rPr lang="en-US" sz="2400"/>
              <a:t>,0,0,</a:t>
            </a:r>
            <a:r>
              <a:rPr b="1" lang="en-US" sz="2400"/>
              <a:t>0.93</a:t>
            </a:r>
            <a:r>
              <a:rPr lang="en-US" sz="2400"/>
              <a:t>,0,0,0)</a:t>
            </a:r>
            <a:endParaRPr sz="2400"/>
          </a:p>
        </p:txBody>
      </p:sp>
      <p:sp>
        <p:nvSpPr>
          <p:cNvPr id="314" name="Google Shape;314;p41"/>
          <p:cNvSpPr txBox="1"/>
          <p:nvPr/>
        </p:nvSpPr>
        <p:spPr>
          <a:xfrm>
            <a:off x="6167000" y="3804250"/>
            <a:ext cx="2314800" cy="13056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vectors are size O(N) not O(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/>
              <a:t>)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Reasoning in TensorLog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TensorLog uses a knowledge-graph specific trick…functions from sets of entities to sets of entities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idea: You can describe the reasoning process as a </a:t>
            </a:r>
            <a:r>
              <a:rPr b="0" i="1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 graph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Let’s start with some example one-rule theories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idx="4294967295" type="title"/>
          </p:nvPr>
        </p:nvSpPr>
        <p:spPr>
          <a:xfrm>
            <a:off x="0" y="274638"/>
            <a:ext cx="87201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0000"/>
                </a:solidFill>
              </a:rPr>
              <a:t>Reasoning via message-passing: example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3"/>
          <p:cNvSpPr/>
          <p:nvPr/>
        </p:nvSpPr>
        <p:spPr>
          <a:xfrm>
            <a:off x="1457584" y="6083144"/>
            <a:ext cx="6196103" cy="4943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3"/>
          <p:cNvSpPr/>
          <p:nvPr/>
        </p:nvSpPr>
        <p:spPr>
          <a:xfrm>
            <a:off x="331432" y="3589304"/>
            <a:ext cx="627073" cy="627073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3"/>
          <p:cNvSpPr txBox="1"/>
          <p:nvPr/>
        </p:nvSpPr>
        <p:spPr>
          <a:xfrm>
            <a:off x="1225388" y="3718175"/>
            <a:ext cx="8079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3"/>
          <p:cNvSpPr/>
          <p:nvPr/>
        </p:nvSpPr>
        <p:spPr>
          <a:xfrm>
            <a:off x="2316308" y="3580482"/>
            <a:ext cx="627073" cy="62707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3"/>
          <p:cNvSpPr txBox="1"/>
          <p:nvPr/>
        </p:nvSpPr>
        <p:spPr>
          <a:xfrm>
            <a:off x="3191484" y="3709353"/>
            <a:ext cx="902811" cy="36933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brother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3"/>
          <p:cNvSpPr/>
          <p:nvPr/>
        </p:nvSpPr>
        <p:spPr>
          <a:xfrm>
            <a:off x="4384242" y="3580482"/>
            <a:ext cx="627073" cy="62707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2" name="Google Shape;332;p43"/>
          <p:cNvCxnSpPr>
            <a:stCxn id="327" idx="6"/>
            <a:endCxn id="328" idx="1"/>
          </p:cNvCxnSpPr>
          <p:nvPr/>
        </p:nvCxnSpPr>
        <p:spPr>
          <a:xfrm>
            <a:off x="958505" y="3902840"/>
            <a:ext cx="267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33" name="Google Shape;333;p43"/>
          <p:cNvCxnSpPr>
            <a:stCxn id="328" idx="3"/>
            <a:endCxn id="329" idx="2"/>
          </p:cNvCxnSpPr>
          <p:nvPr/>
        </p:nvCxnSpPr>
        <p:spPr>
          <a:xfrm flipH="1" rot="10800000">
            <a:off x="2033288" y="3894125"/>
            <a:ext cx="282900" cy="87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34" name="Google Shape;334;p43"/>
          <p:cNvCxnSpPr>
            <a:stCxn id="329" idx="6"/>
            <a:endCxn id="330" idx="1"/>
          </p:cNvCxnSpPr>
          <p:nvPr/>
        </p:nvCxnSpPr>
        <p:spPr>
          <a:xfrm>
            <a:off x="2943381" y="3894019"/>
            <a:ext cx="248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35" name="Google Shape;335;p43"/>
          <p:cNvCxnSpPr>
            <a:stCxn id="330" idx="3"/>
            <a:endCxn id="331" idx="2"/>
          </p:cNvCxnSpPr>
          <p:nvPr/>
        </p:nvCxnSpPr>
        <p:spPr>
          <a:xfrm>
            <a:off x="4094295" y="3894019"/>
            <a:ext cx="289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336" name="Google Shape;336;p43"/>
          <p:cNvSpPr txBox="1"/>
          <p:nvPr/>
        </p:nvSpPr>
        <p:spPr>
          <a:xfrm>
            <a:off x="770599" y="3016850"/>
            <a:ext cx="36798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uncle(X,Y):-parent(X,W),brother(W,Y)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6-06-06 at 4.18.03 PM.png" id="337" name="Google Shape;337;p43"/>
          <p:cNvPicPr preferRelativeResize="0"/>
          <p:nvPr/>
        </p:nvPicPr>
        <p:blipFill rotWithShape="1">
          <a:blip r:embed="rId3">
            <a:alphaModFix/>
          </a:blip>
          <a:srcRect b="0" l="48610" r="0" t="0"/>
          <a:stretch/>
        </p:blipFill>
        <p:spPr>
          <a:xfrm>
            <a:off x="3661833" y="1070634"/>
            <a:ext cx="5482167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3"/>
          <p:cNvSpPr txBox="1"/>
          <p:nvPr/>
        </p:nvSpPr>
        <p:spPr>
          <a:xfrm>
            <a:off x="331432" y="2092924"/>
            <a:ext cx="2613077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Query: uncle(liam, Y) ?</a:t>
            </a:r>
            <a:endParaRPr/>
          </a:p>
        </p:txBody>
      </p:sp>
      <p:grpSp>
        <p:nvGrpSpPr>
          <p:cNvPr id="339" name="Google Shape;339;p43"/>
          <p:cNvGrpSpPr/>
          <p:nvPr/>
        </p:nvGrpSpPr>
        <p:grpSpPr>
          <a:xfrm>
            <a:off x="602800" y="4087507"/>
            <a:ext cx="1175200" cy="650625"/>
            <a:chOff x="602800" y="4087507"/>
            <a:chExt cx="1175200" cy="650625"/>
          </a:xfrm>
        </p:grpSpPr>
        <p:sp>
          <p:nvSpPr>
            <p:cNvPr id="340" name="Google Shape;340;p43"/>
            <p:cNvSpPr txBox="1"/>
            <p:nvPr/>
          </p:nvSpPr>
          <p:spPr>
            <a:xfrm>
              <a:off x="602800" y="4368800"/>
              <a:ext cx="1175200" cy="369332"/>
            </a:xfrm>
            <a:prstGeom prst="rect">
              <a:avLst/>
            </a:prstGeom>
            <a:gradFill>
              <a:gsLst>
                <a:gs pos="0">
                  <a:srgbClr val="9BE9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 cap="flat" cmpd="sng" w="9525">
              <a:solidFill>
                <a:srgbClr val="45A9C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[liam=1]</a:t>
              </a:r>
              <a:endParaRPr/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834462" y="4087507"/>
              <a:ext cx="943538" cy="281293"/>
            </a:xfrm>
            <a:prstGeom prst="curvedUpArrow">
              <a:avLst>
                <a:gd fmla="val 25000" name="adj1"/>
                <a:gd fmla="val 50000" name="adj2"/>
                <a:gd fmla="val 25000" name="adj3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43"/>
          <p:cNvGrpSpPr/>
          <p:nvPr/>
        </p:nvGrpSpPr>
        <p:grpSpPr>
          <a:xfrm>
            <a:off x="1735442" y="4195887"/>
            <a:ext cx="1209068" cy="927624"/>
            <a:chOff x="602800" y="4087507"/>
            <a:chExt cx="1175200" cy="927624"/>
          </a:xfrm>
        </p:grpSpPr>
        <p:sp>
          <p:nvSpPr>
            <p:cNvPr id="343" name="Google Shape;343;p43"/>
            <p:cNvSpPr txBox="1"/>
            <p:nvPr/>
          </p:nvSpPr>
          <p:spPr>
            <a:xfrm>
              <a:off x="602800" y="4368800"/>
              <a:ext cx="1175200" cy="646331"/>
            </a:xfrm>
            <a:prstGeom prst="rect">
              <a:avLst/>
            </a:prstGeom>
            <a:gradFill>
              <a:gsLst>
                <a:gs pos="0">
                  <a:srgbClr val="9BE9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 cap="flat" cmpd="sng" w="9525">
              <a:solidFill>
                <a:srgbClr val="45A9C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[eve=0.99,bob=0.75]</a:t>
              </a:r>
              <a:endParaRPr/>
            </a:p>
          </p:txBody>
        </p:sp>
        <p:sp>
          <p:nvSpPr>
            <p:cNvPr id="344" name="Google Shape;344;p43"/>
            <p:cNvSpPr/>
            <p:nvPr/>
          </p:nvSpPr>
          <p:spPr>
            <a:xfrm>
              <a:off x="834462" y="4087507"/>
              <a:ext cx="943538" cy="281293"/>
            </a:xfrm>
            <a:prstGeom prst="curvedUpArrow">
              <a:avLst>
                <a:gd fmla="val 25000" name="adj1"/>
                <a:gd fmla="val 50000" name="adj2"/>
                <a:gd fmla="val 25000" name="adj3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43"/>
          <p:cNvGrpSpPr/>
          <p:nvPr/>
        </p:nvGrpSpPr>
        <p:grpSpPr>
          <a:xfrm>
            <a:off x="3188249" y="4226021"/>
            <a:ext cx="1812092" cy="658938"/>
            <a:chOff x="393700" y="4087507"/>
            <a:chExt cx="1761332" cy="658938"/>
          </a:xfrm>
        </p:grpSpPr>
        <p:sp>
          <p:nvSpPr>
            <p:cNvPr id="346" name="Google Shape;346;p43"/>
            <p:cNvSpPr txBox="1"/>
            <p:nvPr/>
          </p:nvSpPr>
          <p:spPr>
            <a:xfrm>
              <a:off x="393700" y="4377113"/>
              <a:ext cx="1761332" cy="369332"/>
            </a:xfrm>
            <a:prstGeom prst="rect">
              <a:avLst/>
            </a:prstGeom>
            <a:gradFill>
              <a:gsLst>
                <a:gs pos="0">
                  <a:srgbClr val="9BE9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00" scaled="0"/>
            </a:gradFill>
            <a:ln cap="flat" cmpd="sng" w="9525">
              <a:solidFill>
                <a:srgbClr val="45A9C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[chip=0.99*0.9]</a:t>
              </a:r>
              <a:endParaRPr/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834462" y="4087507"/>
              <a:ext cx="943538" cy="281293"/>
            </a:xfrm>
            <a:prstGeom prst="curvedUpArrow">
              <a:avLst>
                <a:gd fmla="val 25000" name="adj1"/>
                <a:gd fmla="val 50000" name="adj2"/>
                <a:gd fmla="val 25000" name="adj3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43"/>
          <p:cNvSpPr txBox="1"/>
          <p:nvPr/>
        </p:nvSpPr>
        <p:spPr>
          <a:xfrm>
            <a:off x="5337125" y="2610823"/>
            <a:ext cx="3679800" cy="41607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Algorithm: build a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 graph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one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variable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each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logical variable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encoding a distribution over DB constants, and one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each logical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Belief propagation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factor graph enforces the logical constraints of a proof, and gives a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weighted count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number of proofs supporting each answer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3"/>
          <p:cNvSpPr txBox="1"/>
          <p:nvPr/>
        </p:nvSpPr>
        <p:spPr>
          <a:xfrm>
            <a:off x="3019464" y="4195887"/>
            <a:ext cx="3440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43"/>
          <p:cNvSpPr/>
          <p:nvPr/>
        </p:nvSpPr>
        <p:spPr>
          <a:xfrm>
            <a:off x="331432" y="5123511"/>
            <a:ext cx="4668910" cy="1167222"/>
          </a:xfrm>
          <a:prstGeom prst="wedgeEllipseCallout">
            <a:avLst>
              <a:gd fmla="val 19102" name="adj1"/>
              <a:gd fmla="val -137701" name="adj2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msg for brother is sparse mat multiply: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brother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/>
          <p:nvPr>
            <p:ph idx="4294967295" type="title"/>
          </p:nvPr>
        </p:nvSpPr>
        <p:spPr>
          <a:xfrm>
            <a:off x="0" y="274638"/>
            <a:ext cx="8720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0000"/>
                </a:solidFill>
              </a:rPr>
              <a:t>Reasoning via message-passing: subpredicates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4"/>
          <p:cNvSpPr/>
          <p:nvPr/>
        </p:nvSpPr>
        <p:spPr>
          <a:xfrm>
            <a:off x="331432" y="3589304"/>
            <a:ext cx="627000" cy="627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4"/>
          <p:cNvSpPr txBox="1"/>
          <p:nvPr/>
        </p:nvSpPr>
        <p:spPr>
          <a:xfrm>
            <a:off x="1225388" y="3718175"/>
            <a:ext cx="8079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4"/>
          <p:cNvSpPr/>
          <p:nvPr/>
        </p:nvSpPr>
        <p:spPr>
          <a:xfrm>
            <a:off x="2316308" y="3580482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4"/>
          <p:cNvSpPr txBox="1"/>
          <p:nvPr/>
        </p:nvSpPr>
        <p:spPr>
          <a:xfrm>
            <a:off x="3191484" y="3709353"/>
            <a:ext cx="9027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spouse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4"/>
          <p:cNvSpPr/>
          <p:nvPr/>
        </p:nvSpPr>
        <p:spPr>
          <a:xfrm>
            <a:off x="4384242" y="3580482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1" name="Google Shape;361;p44"/>
          <p:cNvCxnSpPr>
            <a:stCxn id="356" idx="6"/>
            <a:endCxn id="357" idx="1"/>
          </p:cNvCxnSpPr>
          <p:nvPr/>
        </p:nvCxnSpPr>
        <p:spPr>
          <a:xfrm>
            <a:off x="958432" y="3902804"/>
            <a:ext cx="267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62" name="Google Shape;362;p44"/>
          <p:cNvCxnSpPr>
            <a:stCxn id="357" idx="3"/>
            <a:endCxn id="358" idx="2"/>
          </p:cNvCxnSpPr>
          <p:nvPr/>
        </p:nvCxnSpPr>
        <p:spPr>
          <a:xfrm flipH="1" rot="10800000">
            <a:off x="2033288" y="3894125"/>
            <a:ext cx="282900" cy="87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63" name="Google Shape;363;p44"/>
          <p:cNvCxnSpPr>
            <a:stCxn id="358" idx="6"/>
            <a:endCxn id="359" idx="1"/>
          </p:cNvCxnSpPr>
          <p:nvPr/>
        </p:nvCxnSpPr>
        <p:spPr>
          <a:xfrm>
            <a:off x="2943308" y="3893982"/>
            <a:ext cx="248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64" name="Google Shape;364;p44"/>
          <p:cNvCxnSpPr>
            <a:stCxn id="359" idx="3"/>
            <a:endCxn id="360" idx="2"/>
          </p:cNvCxnSpPr>
          <p:nvPr/>
        </p:nvCxnSpPr>
        <p:spPr>
          <a:xfrm>
            <a:off x="4094184" y="3894003"/>
            <a:ext cx="290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365" name="Google Shape;365;p44"/>
          <p:cNvSpPr txBox="1"/>
          <p:nvPr/>
        </p:nvSpPr>
        <p:spPr>
          <a:xfrm>
            <a:off x="789899" y="2637188"/>
            <a:ext cx="36798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uncle(X,Y):-aunt(X,W),spouse(W,Y)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aunt(X,Y):-parent(X,W),sister(W,Y)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6-06-06 at 4.18.03 PM.png" id="366" name="Google Shape;366;p44"/>
          <p:cNvPicPr preferRelativeResize="0"/>
          <p:nvPr/>
        </p:nvPicPr>
        <p:blipFill rotWithShape="1">
          <a:blip r:embed="rId3">
            <a:alphaModFix/>
          </a:blip>
          <a:srcRect b="0" l="48609" r="0" t="0"/>
          <a:stretch/>
        </p:blipFill>
        <p:spPr>
          <a:xfrm>
            <a:off x="3661833" y="1070634"/>
            <a:ext cx="5482167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4"/>
          <p:cNvSpPr txBox="1"/>
          <p:nvPr/>
        </p:nvSpPr>
        <p:spPr>
          <a:xfrm>
            <a:off x="331432" y="2092924"/>
            <a:ext cx="2613000" cy="400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Query: uncle(liam, Y) ?</a:t>
            </a:r>
            <a:endParaRPr/>
          </a:p>
        </p:txBody>
      </p:sp>
      <p:sp>
        <p:nvSpPr>
          <p:cNvPr id="368" name="Google Shape;368;p44"/>
          <p:cNvSpPr txBox="1"/>
          <p:nvPr/>
        </p:nvSpPr>
        <p:spPr>
          <a:xfrm>
            <a:off x="3019464" y="4195887"/>
            <a:ext cx="34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44"/>
          <p:cNvSpPr/>
          <p:nvPr/>
        </p:nvSpPr>
        <p:spPr>
          <a:xfrm>
            <a:off x="602807" y="5225779"/>
            <a:ext cx="627000" cy="627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1496763" y="5354650"/>
            <a:ext cx="8079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4"/>
          <p:cNvSpPr/>
          <p:nvPr/>
        </p:nvSpPr>
        <p:spPr>
          <a:xfrm>
            <a:off x="2587683" y="5216957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4"/>
          <p:cNvSpPr txBox="1"/>
          <p:nvPr/>
        </p:nvSpPr>
        <p:spPr>
          <a:xfrm>
            <a:off x="3462859" y="5345828"/>
            <a:ext cx="9027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4"/>
          <p:cNvSpPr/>
          <p:nvPr/>
        </p:nvSpPr>
        <p:spPr>
          <a:xfrm>
            <a:off x="4655617" y="5216957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p44"/>
          <p:cNvCxnSpPr>
            <a:stCxn id="369" idx="6"/>
            <a:endCxn id="370" idx="1"/>
          </p:cNvCxnSpPr>
          <p:nvPr/>
        </p:nvCxnSpPr>
        <p:spPr>
          <a:xfrm>
            <a:off x="1229807" y="5539279"/>
            <a:ext cx="267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75" name="Google Shape;375;p44"/>
          <p:cNvCxnSpPr>
            <a:stCxn id="370" idx="3"/>
            <a:endCxn id="371" idx="2"/>
          </p:cNvCxnSpPr>
          <p:nvPr/>
        </p:nvCxnSpPr>
        <p:spPr>
          <a:xfrm flipH="1" rot="10800000">
            <a:off x="2304663" y="5530600"/>
            <a:ext cx="282900" cy="87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76" name="Google Shape;376;p44"/>
          <p:cNvCxnSpPr>
            <a:stCxn id="371" idx="6"/>
            <a:endCxn id="372" idx="1"/>
          </p:cNvCxnSpPr>
          <p:nvPr/>
        </p:nvCxnSpPr>
        <p:spPr>
          <a:xfrm>
            <a:off x="3214683" y="5530457"/>
            <a:ext cx="248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77" name="Google Shape;377;p44"/>
          <p:cNvCxnSpPr>
            <a:stCxn id="372" idx="3"/>
            <a:endCxn id="373" idx="2"/>
          </p:cNvCxnSpPr>
          <p:nvPr/>
        </p:nvCxnSpPr>
        <p:spPr>
          <a:xfrm>
            <a:off x="4365559" y="5530478"/>
            <a:ext cx="290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378" name="Google Shape;378;p44"/>
          <p:cNvSpPr/>
          <p:nvPr/>
        </p:nvSpPr>
        <p:spPr>
          <a:xfrm>
            <a:off x="2049314" y="5783925"/>
            <a:ext cx="970800" cy="2814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9" name="Google Shape;379;p44"/>
          <p:cNvCxnSpPr>
            <a:stCxn id="356" idx="4"/>
            <a:endCxn id="369" idx="0"/>
          </p:cNvCxnSpPr>
          <p:nvPr/>
        </p:nvCxnSpPr>
        <p:spPr>
          <a:xfrm>
            <a:off x="644932" y="4216304"/>
            <a:ext cx="271500" cy="1009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0" name="Google Shape;380;p44"/>
          <p:cNvCxnSpPr>
            <a:stCxn id="373" idx="1"/>
            <a:endCxn id="358" idx="4"/>
          </p:cNvCxnSpPr>
          <p:nvPr/>
        </p:nvCxnSpPr>
        <p:spPr>
          <a:xfrm rot="10800000">
            <a:off x="2629739" y="4207479"/>
            <a:ext cx="2117700" cy="110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1" name="Google Shape;381;p44"/>
          <p:cNvSpPr txBox="1"/>
          <p:nvPr/>
        </p:nvSpPr>
        <p:spPr>
          <a:xfrm>
            <a:off x="5337125" y="2610823"/>
            <a:ext cx="3679800" cy="41607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predicate calls can be expanded in place in the factor graph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at a fixed maximum depth (and return count of zero proofs)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4"/>
          <p:cNvSpPr/>
          <p:nvPr/>
        </p:nvSpPr>
        <p:spPr>
          <a:xfrm>
            <a:off x="3905664" y="5752175"/>
            <a:ext cx="970800" cy="2814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81399" cy="3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400" y="0"/>
            <a:ext cx="4445599" cy="33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1381975" y="3834950"/>
            <a:ext cx="22803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Clean understandable elegant models</a:t>
            </a:r>
            <a:endParaRPr sz="1800"/>
          </a:p>
        </p:txBody>
      </p:sp>
      <p:sp>
        <p:nvSpPr>
          <p:cNvPr id="147" name="Google Shape;147;p27"/>
          <p:cNvSpPr txBox="1"/>
          <p:nvPr/>
        </p:nvSpPr>
        <p:spPr>
          <a:xfrm>
            <a:off x="5781050" y="3834950"/>
            <a:ext cx="22803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Complexity of real-world phenomena</a:t>
            </a:r>
            <a:endParaRPr sz="1800"/>
          </a:p>
        </p:txBody>
      </p:sp>
      <p:sp>
        <p:nvSpPr>
          <p:cNvPr id="148" name="Google Shape;148;p27"/>
          <p:cNvSpPr txBox="1"/>
          <p:nvPr/>
        </p:nvSpPr>
        <p:spPr>
          <a:xfrm>
            <a:off x="4733150" y="4802475"/>
            <a:ext cx="43761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⇒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complex models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⇒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lots of programming or data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/>
          <p:nvPr>
            <p:ph idx="4294967295" type="title"/>
          </p:nvPr>
        </p:nvSpPr>
        <p:spPr>
          <a:xfrm>
            <a:off x="0" y="274638"/>
            <a:ext cx="8720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0000"/>
                </a:solidFill>
              </a:rPr>
              <a:t>Reasoning via message-passing: subpredicates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5"/>
          <p:cNvSpPr/>
          <p:nvPr/>
        </p:nvSpPr>
        <p:spPr>
          <a:xfrm>
            <a:off x="331432" y="3589304"/>
            <a:ext cx="627000" cy="627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5"/>
          <p:cNvSpPr txBox="1"/>
          <p:nvPr/>
        </p:nvSpPr>
        <p:spPr>
          <a:xfrm>
            <a:off x="1225388" y="3718175"/>
            <a:ext cx="8079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5"/>
          <p:cNvSpPr/>
          <p:nvPr/>
        </p:nvSpPr>
        <p:spPr>
          <a:xfrm>
            <a:off x="2316308" y="3580482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5"/>
          <p:cNvSpPr txBox="1"/>
          <p:nvPr/>
        </p:nvSpPr>
        <p:spPr>
          <a:xfrm>
            <a:off x="3191484" y="3709353"/>
            <a:ext cx="9027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spouse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5"/>
          <p:cNvSpPr/>
          <p:nvPr/>
        </p:nvSpPr>
        <p:spPr>
          <a:xfrm>
            <a:off x="4384242" y="3580482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3" name="Google Shape;393;p45"/>
          <p:cNvCxnSpPr>
            <a:stCxn id="388" idx="6"/>
            <a:endCxn id="389" idx="1"/>
          </p:cNvCxnSpPr>
          <p:nvPr/>
        </p:nvCxnSpPr>
        <p:spPr>
          <a:xfrm>
            <a:off x="958432" y="3902804"/>
            <a:ext cx="267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94" name="Google Shape;394;p45"/>
          <p:cNvCxnSpPr>
            <a:stCxn id="389" idx="3"/>
            <a:endCxn id="390" idx="2"/>
          </p:cNvCxnSpPr>
          <p:nvPr/>
        </p:nvCxnSpPr>
        <p:spPr>
          <a:xfrm flipH="1" rot="10800000">
            <a:off x="2033288" y="3894125"/>
            <a:ext cx="282900" cy="87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95" name="Google Shape;395;p45"/>
          <p:cNvCxnSpPr>
            <a:stCxn id="390" idx="6"/>
            <a:endCxn id="391" idx="1"/>
          </p:cNvCxnSpPr>
          <p:nvPr/>
        </p:nvCxnSpPr>
        <p:spPr>
          <a:xfrm>
            <a:off x="2943308" y="3893982"/>
            <a:ext cx="248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96" name="Google Shape;396;p45"/>
          <p:cNvCxnSpPr>
            <a:stCxn id="391" idx="3"/>
            <a:endCxn id="392" idx="2"/>
          </p:cNvCxnSpPr>
          <p:nvPr/>
        </p:nvCxnSpPr>
        <p:spPr>
          <a:xfrm>
            <a:off x="4094184" y="3894003"/>
            <a:ext cx="290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397" name="Google Shape;397;p45"/>
          <p:cNvSpPr txBox="1"/>
          <p:nvPr/>
        </p:nvSpPr>
        <p:spPr>
          <a:xfrm>
            <a:off x="789899" y="2637188"/>
            <a:ext cx="36798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uncle(X,Y):-aunt(X,W),spouse(W,Y)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aunt(X,Y):-parent(X,W),sister(W,Y)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6-06-06 at 4.18.03 PM.png" id="398" name="Google Shape;398;p45"/>
          <p:cNvPicPr preferRelativeResize="0"/>
          <p:nvPr/>
        </p:nvPicPr>
        <p:blipFill rotWithShape="1">
          <a:blip r:embed="rId3">
            <a:alphaModFix/>
          </a:blip>
          <a:srcRect b="0" l="48609" r="0" t="0"/>
          <a:stretch/>
        </p:blipFill>
        <p:spPr>
          <a:xfrm>
            <a:off x="3661833" y="1070634"/>
            <a:ext cx="5482167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5"/>
          <p:cNvSpPr txBox="1"/>
          <p:nvPr/>
        </p:nvSpPr>
        <p:spPr>
          <a:xfrm>
            <a:off x="331432" y="2092924"/>
            <a:ext cx="2613000" cy="400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Query: uncle(liam, Y) ?</a:t>
            </a:r>
            <a:endParaRPr/>
          </a:p>
        </p:txBody>
      </p:sp>
      <p:sp>
        <p:nvSpPr>
          <p:cNvPr id="400" name="Google Shape;400;p45"/>
          <p:cNvSpPr/>
          <p:nvPr/>
        </p:nvSpPr>
        <p:spPr>
          <a:xfrm>
            <a:off x="533707" y="4447304"/>
            <a:ext cx="627000" cy="627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5"/>
          <p:cNvSpPr txBox="1"/>
          <p:nvPr/>
        </p:nvSpPr>
        <p:spPr>
          <a:xfrm>
            <a:off x="1427663" y="4576175"/>
            <a:ext cx="8079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5"/>
          <p:cNvSpPr/>
          <p:nvPr/>
        </p:nvSpPr>
        <p:spPr>
          <a:xfrm>
            <a:off x="2518583" y="4438482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5"/>
          <p:cNvSpPr txBox="1"/>
          <p:nvPr/>
        </p:nvSpPr>
        <p:spPr>
          <a:xfrm>
            <a:off x="3393759" y="4567353"/>
            <a:ext cx="9027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5"/>
          <p:cNvSpPr/>
          <p:nvPr/>
        </p:nvSpPr>
        <p:spPr>
          <a:xfrm>
            <a:off x="4586517" y="4438482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5" name="Google Shape;405;p45"/>
          <p:cNvCxnSpPr>
            <a:stCxn id="400" idx="6"/>
            <a:endCxn id="401" idx="1"/>
          </p:cNvCxnSpPr>
          <p:nvPr/>
        </p:nvCxnSpPr>
        <p:spPr>
          <a:xfrm>
            <a:off x="1160707" y="4760804"/>
            <a:ext cx="267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06" name="Google Shape;406;p45"/>
          <p:cNvCxnSpPr>
            <a:stCxn id="401" idx="3"/>
            <a:endCxn id="402" idx="2"/>
          </p:cNvCxnSpPr>
          <p:nvPr/>
        </p:nvCxnSpPr>
        <p:spPr>
          <a:xfrm flipH="1" rot="10800000">
            <a:off x="2235563" y="4752125"/>
            <a:ext cx="282900" cy="87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07" name="Google Shape;407;p45"/>
          <p:cNvCxnSpPr>
            <a:stCxn id="402" idx="6"/>
            <a:endCxn id="403" idx="1"/>
          </p:cNvCxnSpPr>
          <p:nvPr/>
        </p:nvCxnSpPr>
        <p:spPr>
          <a:xfrm>
            <a:off x="3145583" y="4751982"/>
            <a:ext cx="248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08" name="Google Shape;408;p45"/>
          <p:cNvCxnSpPr>
            <a:stCxn id="403" idx="3"/>
            <a:endCxn id="404" idx="2"/>
          </p:cNvCxnSpPr>
          <p:nvPr/>
        </p:nvCxnSpPr>
        <p:spPr>
          <a:xfrm>
            <a:off x="4296459" y="4752003"/>
            <a:ext cx="290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409" name="Google Shape;409;p45"/>
          <p:cNvSpPr/>
          <p:nvPr/>
        </p:nvSpPr>
        <p:spPr>
          <a:xfrm>
            <a:off x="1980214" y="5005450"/>
            <a:ext cx="970800" cy="2814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5"/>
          <p:cNvSpPr txBox="1"/>
          <p:nvPr/>
        </p:nvSpPr>
        <p:spPr>
          <a:xfrm>
            <a:off x="6552075" y="2610825"/>
            <a:ext cx="2464800" cy="41607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predicate calls can be expanded in place in the factor graph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clauses for the same predicate: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proof counts for each clause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5"/>
          <p:cNvSpPr/>
          <p:nvPr/>
        </p:nvSpPr>
        <p:spPr>
          <a:xfrm>
            <a:off x="3836564" y="4973700"/>
            <a:ext cx="970800" cy="2814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5"/>
          <p:cNvSpPr/>
          <p:nvPr/>
        </p:nvSpPr>
        <p:spPr>
          <a:xfrm>
            <a:off x="533707" y="5295554"/>
            <a:ext cx="627000" cy="627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X’’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5"/>
          <p:cNvSpPr txBox="1"/>
          <p:nvPr/>
        </p:nvSpPr>
        <p:spPr>
          <a:xfrm>
            <a:off x="1427663" y="5424425"/>
            <a:ext cx="8079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5"/>
          <p:cNvSpPr/>
          <p:nvPr/>
        </p:nvSpPr>
        <p:spPr>
          <a:xfrm>
            <a:off x="2518583" y="5286732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5"/>
          <p:cNvSpPr txBox="1"/>
          <p:nvPr/>
        </p:nvSpPr>
        <p:spPr>
          <a:xfrm>
            <a:off x="3393759" y="5415603"/>
            <a:ext cx="9027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spouse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5"/>
          <p:cNvSpPr/>
          <p:nvPr/>
        </p:nvSpPr>
        <p:spPr>
          <a:xfrm>
            <a:off x="4586517" y="5286732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Y’’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7" name="Google Shape;417;p45"/>
          <p:cNvCxnSpPr>
            <a:stCxn id="412" idx="6"/>
            <a:endCxn id="413" idx="1"/>
          </p:cNvCxnSpPr>
          <p:nvPr/>
        </p:nvCxnSpPr>
        <p:spPr>
          <a:xfrm>
            <a:off x="1160707" y="5609054"/>
            <a:ext cx="2670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18" name="Google Shape;418;p45"/>
          <p:cNvCxnSpPr>
            <a:stCxn id="413" idx="3"/>
            <a:endCxn id="414" idx="2"/>
          </p:cNvCxnSpPr>
          <p:nvPr/>
        </p:nvCxnSpPr>
        <p:spPr>
          <a:xfrm flipH="1" rot="10800000">
            <a:off x="2235563" y="5600375"/>
            <a:ext cx="282900" cy="87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19" name="Google Shape;419;p45"/>
          <p:cNvCxnSpPr>
            <a:stCxn id="414" idx="6"/>
            <a:endCxn id="415" idx="1"/>
          </p:cNvCxnSpPr>
          <p:nvPr/>
        </p:nvCxnSpPr>
        <p:spPr>
          <a:xfrm>
            <a:off x="3145583" y="5600232"/>
            <a:ext cx="248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20" name="Google Shape;420;p45"/>
          <p:cNvCxnSpPr>
            <a:stCxn id="415" idx="3"/>
            <a:endCxn id="416" idx="2"/>
          </p:cNvCxnSpPr>
          <p:nvPr/>
        </p:nvCxnSpPr>
        <p:spPr>
          <a:xfrm>
            <a:off x="4296459" y="5600253"/>
            <a:ext cx="290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421" name="Google Shape;421;p45"/>
          <p:cNvSpPr/>
          <p:nvPr/>
        </p:nvSpPr>
        <p:spPr>
          <a:xfrm>
            <a:off x="3836564" y="5821950"/>
            <a:ext cx="970800" cy="2814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5"/>
          <p:cNvSpPr/>
          <p:nvPr/>
        </p:nvSpPr>
        <p:spPr>
          <a:xfrm>
            <a:off x="5503602" y="4800900"/>
            <a:ext cx="8079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45"/>
          <p:cNvCxnSpPr>
            <a:stCxn id="388" idx="3"/>
            <a:endCxn id="400" idx="1"/>
          </p:cNvCxnSpPr>
          <p:nvPr/>
        </p:nvCxnSpPr>
        <p:spPr>
          <a:xfrm>
            <a:off x="423254" y="4124482"/>
            <a:ext cx="202200" cy="414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4" name="Google Shape;424;p45"/>
          <p:cNvCxnSpPr>
            <a:stCxn id="388" idx="3"/>
            <a:endCxn id="412" idx="1"/>
          </p:cNvCxnSpPr>
          <p:nvPr/>
        </p:nvCxnSpPr>
        <p:spPr>
          <a:xfrm>
            <a:off x="423254" y="4124482"/>
            <a:ext cx="202200" cy="1263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5" name="Google Shape;425;p45"/>
          <p:cNvCxnSpPr>
            <a:stCxn id="404" idx="6"/>
            <a:endCxn id="422" idx="1"/>
          </p:cNvCxnSpPr>
          <p:nvPr/>
        </p:nvCxnSpPr>
        <p:spPr>
          <a:xfrm>
            <a:off x="5213517" y="4751982"/>
            <a:ext cx="408300" cy="14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p45"/>
          <p:cNvCxnSpPr>
            <a:stCxn id="416" idx="7"/>
            <a:endCxn id="422" idx="2"/>
          </p:cNvCxnSpPr>
          <p:nvPr/>
        </p:nvCxnSpPr>
        <p:spPr>
          <a:xfrm flipH="1" rot="10800000">
            <a:off x="5121695" y="5114254"/>
            <a:ext cx="381900" cy="264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Google Shape;427;p45"/>
          <p:cNvCxnSpPr>
            <a:endCxn id="392" idx="5"/>
          </p:cNvCxnSpPr>
          <p:nvPr/>
        </p:nvCxnSpPr>
        <p:spPr>
          <a:xfrm rot="10800000">
            <a:off x="4919420" y="4115660"/>
            <a:ext cx="897600" cy="685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" name="Google Shape;428;p45"/>
          <p:cNvCxnSpPr/>
          <p:nvPr/>
        </p:nvCxnSpPr>
        <p:spPr>
          <a:xfrm>
            <a:off x="1064104" y="5846357"/>
            <a:ext cx="460200" cy="680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" name="Google Shape;429;p45"/>
          <p:cNvCxnSpPr>
            <a:endCxn id="414" idx="3"/>
          </p:cNvCxnSpPr>
          <p:nvPr/>
        </p:nvCxnSpPr>
        <p:spPr>
          <a:xfrm flipH="1" rot="10800000">
            <a:off x="2194005" y="5821910"/>
            <a:ext cx="416400" cy="633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6"/>
          <p:cNvSpPr txBox="1"/>
          <p:nvPr>
            <p:ph idx="4294967295" type="title"/>
          </p:nvPr>
        </p:nvSpPr>
        <p:spPr>
          <a:xfrm>
            <a:off x="0" y="274638"/>
            <a:ext cx="8720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0000"/>
                </a:solidFill>
              </a:rPr>
              <a:t>Reasoning via message-passing: key ideas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6"/>
          <p:cNvSpPr/>
          <p:nvPr/>
        </p:nvSpPr>
        <p:spPr>
          <a:xfrm>
            <a:off x="1457584" y="6083144"/>
            <a:ext cx="6196200" cy="4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6"/>
          <p:cNvSpPr/>
          <p:nvPr/>
        </p:nvSpPr>
        <p:spPr>
          <a:xfrm>
            <a:off x="331432" y="3589304"/>
            <a:ext cx="627000" cy="6270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6"/>
          <p:cNvSpPr txBox="1"/>
          <p:nvPr/>
        </p:nvSpPr>
        <p:spPr>
          <a:xfrm>
            <a:off x="1281450" y="3718175"/>
            <a:ext cx="6309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6"/>
          <p:cNvSpPr/>
          <p:nvPr/>
        </p:nvSpPr>
        <p:spPr>
          <a:xfrm>
            <a:off x="2316308" y="3580482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6"/>
          <p:cNvSpPr txBox="1"/>
          <p:nvPr/>
        </p:nvSpPr>
        <p:spPr>
          <a:xfrm>
            <a:off x="3191484" y="3709353"/>
            <a:ext cx="902700" cy="369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brother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6"/>
          <p:cNvSpPr/>
          <p:nvPr/>
        </p:nvSpPr>
        <p:spPr>
          <a:xfrm>
            <a:off x="4384242" y="3580482"/>
            <a:ext cx="627000" cy="627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1" name="Google Shape;441;p46"/>
          <p:cNvCxnSpPr>
            <a:stCxn id="436" idx="6"/>
            <a:endCxn id="437" idx="1"/>
          </p:cNvCxnSpPr>
          <p:nvPr/>
        </p:nvCxnSpPr>
        <p:spPr>
          <a:xfrm>
            <a:off x="958432" y="3902804"/>
            <a:ext cx="323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42" name="Google Shape;442;p46"/>
          <p:cNvCxnSpPr>
            <a:stCxn id="437" idx="3"/>
            <a:endCxn id="438" idx="2"/>
          </p:cNvCxnSpPr>
          <p:nvPr/>
        </p:nvCxnSpPr>
        <p:spPr>
          <a:xfrm flipH="1" rot="10800000">
            <a:off x="1912350" y="3894125"/>
            <a:ext cx="404100" cy="87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43" name="Google Shape;443;p46"/>
          <p:cNvCxnSpPr>
            <a:stCxn id="438" idx="6"/>
            <a:endCxn id="439" idx="1"/>
          </p:cNvCxnSpPr>
          <p:nvPr/>
        </p:nvCxnSpPr>
        <p:spPr>
          <a:xfrm>
            <a:off x="2943308" y="3893982"/>
            <a:ext cx="248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444" name="Google Shape;444;p46"/>
          <p:cNvCxnSpPr>
            <a:stCxn id="439" idx="3"/>
            <a:endCxn id="440" idx="2"/>
          </p:cNvCxnSpPr>
          <p:nvPr/>
        </p:nvCxnSpPr>
        <p:spPr>
          <a:xfrm>
            <a:off x="4094184" y="3894003"/>
            <a:ext cx="2901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sp>
        <p:nvSpPr>
          <p:cNvPr id="445" name="Google Shape;445;p46"/>
          <p:cNvSpPr txBox="1"/>
          <p:nvPr/>
        </p:nvSpPr>
        <p:spPr>
          <a:xfrm>
            <a:off x="936220" y="3016850"/>
            <a:ext cx="3514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uncle(X,Y):-child(X,W),brother(W,Y)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6-06-06 at 4.18.03 PM.png" id="446" name="Google Shape;446;p46"/>
          <p:cNvPicPr preferRelativeResize="0"/>
          <p:nvPr/>
        </p:nvPicPr>
        <p:blipFill rotWithShape="1">
          <a:blip r:embed="rId3">
            <a:alphaModFix/>
          </a:blip>
          <a:srcRect b="0" l="48609" r="0" t="0"/>
          <a:stretch/>
        </p:blipFill>
        <p:spPr>
          <a:xfrm>
            <a:off x="3661833" y="1070634"/>
            <a:ext cx="5482167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6"/>
          <p:cNvSpPr txBox="1"/>
          <p:nvPr/>
        </p:nvSpPr>
        <p:spPr>
          <a:xfrm>
            <a:off x="331432" y="2092924"/>
            <a:ext cx="2613000" cy="400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Query: uncle(liam, Y) ?</a:t>
            </a:r>
            <a:endParaRPr/>
          </a:p>
        </p:txBody>
      </p:sp>
      <p:sp>
        <p:nvSpPr>
          <p:cNvPr id="448" name="Google Shape;448;p46"/>
          <p:cNvSpPr txBox="1"/>
          <p:nvPr/>
        </p:nvSpPr>
        <p:spPr>
          <a:xfrm>
            <a:off x="5176275" y="2610825"/>
            <a:ext cx="3840600" cy="34779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case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p(c,Y):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initialize the evidence variable X to a one-hot vector for c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 for BP to converge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off the message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would be sent from the output variable Y.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un-normalized probability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[d] is the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weighted number of proofs supporting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p(c,d)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7"/>
          <p:cNvSpPr txBox="1"/>
          <p:nvPr>
            <p:ph idx="4294967295" type="title"/>
          </p:nvPr>
        </p:nvSpPr>
        <p:spPr>
          <a:xfrm>
            <a:off x="0" y="274638"/>
            <a:ext cx="8720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0000"/>
                </a:solidFill>
              </a:rPr>
              <a:t>Reasoning via message-passing: key ideas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7"/>
          <p:cNvSpPr/>
          <p:nvPr/>
        </p:nvSpPr>
        <p:spPr>
          <a:xfrm>
            <a:off x="1457584" y="6083144"/>
            <a:ext cx="6196200" cy="4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6-06-06 at 4.18.03 PM.png" id="455" name="Google Shape;455;p47"/>
          <p:cNvPicPr preferRelativeResize="0"/>
          <p:nvPr/>
        </p:nvPicPr>
        <p:blipFill rotWithShape="1">
          <a:blip r:embed="rId3">
            <a:alphaModFix/>
          </a:blip>
          <a:srcRect b="0" l="48609" r="0" t="0"/>
          <a:stretch/>
        </p:blipFill>
        <p:spPr>
          <a:xfrm>
            <a:off x="3661833" y="1070634"/>
            <a:ext cx="5482167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7"/>
          <p:cNvSpPr txBox="1"/>
          <p:nvPr/>
        </p:nvSpPr>
        <p:spPr>
          <a:xfrm>
            <a:off x="731400" y="2549150"/>
            <a:ext cx="7988700" cy="32724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case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all clauses are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polytrees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(~= every free variable has one path of dependences linking it to a bound variable) then BP converges in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time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will result in a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sequence of messages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being passed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 few linear algebra operators are used in these messages: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vector-matrix multiplication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Hadamard product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multiply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v1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L1 norm of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v2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sum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(normalization)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7-01 at 2.15.44 PM.png" id="461" name="Google Shape;46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6229"/>
            <a:ext cx="9144002" cy="39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8"/>
          <p:cNvSpPr/>
          <p:nvPr/>
        </p:nvSpPr>
        <p:spPr>
          <a:xfrm>
            <a:off x="7664824" y="2211294"/>
            <a:ext cx="1255058" cy="313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8"/>
          <p:cNvSpPr/>
          <p:nvPr/>
        </p:nvSpPr>
        <p:spPr>
          <a:xfrm>
            <a:off x="6477925" y="3264900"/>
            <a:ext cx="2055600" cy="6045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8"/>
          <p:cNvSpPr txBox="1"/>
          <p:nvPr/>
        </p:nvSpPr>
        <p:spPr>
          <a:xfrm>
            <a:off x="457650" y="4609250"/>
            <a:ext cx="8228700" cy="1785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result of this message-passing sequence produced by BP is just a function: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function </a:t>
            </a:r>
            <a:r>
              <a:rPr i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aseline="-25000" i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p:io</a:t>
            </a:r>
            <a:r>
              <a:rPr i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were trying to construct!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on Semantics</a:t>
            </a:r>
            <a:endParaRPr/>
          </a:p>
        </p:txBody>
      </p:sp>
      <p:sp>
        <p:nvSpPr>
          <p:cNvPr id="471" name="Google Shape;471;p49"/>
          <p:cNvSpPr txBox="1"/>
          <p:nvPr>
            <p:ph idx="1" type="body"/>
          </p:nvPr>
        </p:nvSpPr>
        <p:spPr>
          <a:xfrm>
            <a:off x="457200" y="1600200"/>
            <a:ext cx="8229600" cy="501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The semantics are </a:t>
            </a:r>
            <a:r>
              <a:rPr b="1" lang="en-US" sz="2400"/>
              <a:t>proof-counting</a:t>
            </a:r>
            <a:r>
              <a:rPr lang="en-US" sz="2400"/>
              <a:t>, not model-counting: conceptually</a:t>
            </a:r>
            <a:endParaRPr sz="2400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For each answer </a:t>
            </a:r>
            <a:r>
              <a:rPr i="1" lang="en-US" sz="2400"/>
              <a:t>a </a:t>
            </a:r>
            <a:r>
              <a:rPr lang="en-US" sz="2400"/>
              <a:t>to query </a:t>
            </a:r>
            <a:r>
              <a:rPr i="1" lang="en-US" sz="2400"/>
              <a:t>Q, </a:t>
            </a:r>
            <a:r>
              <a:rPr lang="en-US" sz="2400"/>
              <a:t>find all derivations </a:t>
            </a:r>
            <a:r>
              <a:rPr i="1" lang="en-US" sz="2400"/>
              <a:t>d</a:t>
            </a:r>
            <a:r>
              <a:rPr baseline="-25000" i="1" lang="en-US" sz="2400"/>
              <a:t>a</a:t>
            </a:r>
            <a:r>
              <a:rPr i="1" lang="en-US" sz="2400"/>
              <a:t> </a:t>
            </a:r>
            <a:r>
              <a:rPr lang="en-US" sz="2400"/>
              <a:t>that prove </a:t>
            </a:r>
            <a:r>
              <a:rPr i="1" lang="en-US" sz="2400"/>
              <a:t>a</a:t>
            </a:r>
            <a:endParaRPr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weight of each </a:t>
            </a:r>
            <a:r>
              <a:rPr i="1" lang="en-US" sz="2400"/>
              <a:t>d</a:t>
            </a:r>
            <a:r>
              <a:rPr baseline="-25000" i="1" lang="en-US" sz="2400"/>
              <a:t>a</a:t>
            </a:r>
            <a:r>
              <a:rPr i="1" lang="en-US" sz="2400"/>
              <a:t> </a:t>
            </a:r>
            <a:r>
              <a:rPr lang="en-US" sz="2400"/>
              <a:t>is product of weight </a:t>
            </a:r>
            <a:r>
              <a:rPr i="1" lang="en-US" sz="2400"/>
              <a:t>w</a:t>
            </a:r>
            <a:r>
              <a:rPr baseline="-25000" i="1" lang="en-US" sz="2400"/>
              <a:t>f</a:t>
            </a:r>
            <a:r>
              <a:rPr lang="en-US" sz="2400"/>
              <a:t> of each KG fact </a:t>
            </a:r>
            <a:r>
              <a:rPr i="1" lang="en-US" sz="2400"/>
              <a:t>f</a:t>
            </a:r>
            <a:r>
              <a:rPr lang="en-US" sz="2400"/>
              <a:t> used in that derivation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weight of </a:t>
            </a:r>
            <a:r>
              <a:rPr i="1" lang="en-US" sz="2400"/>
              <a:t>a</a:t>
            </a:r>
            <a:r>
              <a:rPr lang="en-US" sz="2400"/>
              <a:t> is the sum of the weights of all derivations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This is an </a:t>
            </a:r>
            <a:r>
              <a:rPr b="1" lang="en-US" sz="2400"/>
              <a:t>unnormalized stochastic logic program </a:t>
            </a:r>
            <a:r>
              <a:rPr lang="en-US" sz="2400"/>
              <a:t>(SLP) - Cussens and Muggleton, with weights computed efficiently (for this special case) by dynamic programming (even with exponentially many derivations)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on Semantics</a:t>
            </a:r>
            <a:endParaRPr/>
          </a:p>
        </p:txBody>
      </p:sp>
      <p:sp>
        <p:nvSpPr>
          <p:cNvPr id="478" name="Google Shape;478;p50"/>
          <p:cNvSpPr txBox="1"/>
          <p:nvPr>
            <p:ph idx="1" type="body"/>
          </p:nvPr>
        </p:nvSpPr>
        <p:spPr>
          <a:xfrm>
            <a:off x="457200" y="1600200"/>
            <a:ext cx="8229600" cy="501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Compare to</a:t>
            </a:r>
            <a:r>
              <a:rPr lang="en-US" sz="2400"/>
              <a:t> </a:t>
            </a:r>
            <a:r>
              <a:rPr b="1" lang="en-US" sz="2400"/>
              <a:t>model-counting</a:t>
            </a:r>
            <a:r>
              <a:rPr lang="en-US" sz="2400"/>
              <a:t> where conceptually</a:t>
            </a:r>
            <a:endParaRPr sz="2400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There is a distribution Pr(KG) over KGs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Tuple-independence: draw a KG by picking each fact </a:t>
            </a:r>
            <a:r>
              <a:rPr i="1" lang="en-US" sz="2400"/>
              <a:t>f </a:t>
            </a:r>
            <a:r>
              <a:rPr lang="en-US" sz="2400"/>
              <a:t>with probability </a:t>
            </a:r>
            <a:r>
              <a:rPr i="1" lang="en-US" sz="2400"/>
              <a:t>w</a:t>
            </a:r>
            <a:r>
              <a:rPr baseline="-25000" i="1" lang="en-US" sz="2400"/>
              <a:t>f</a:t>
            </a:r>
            <a:r>
              <a:rPr lang="en-US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probability of a fact </a:t>
            </a:r>
            <a:r>
              <a:rPr i="1" lang="en-US" sz="2400"/>
              <a:t>f’ </a:t>
            </a:r>
            <a:r>
              <a:rPr lang="en-US" sz="2400"/>
              <a:t>is the probability T+KG’ implies </a:t>
            </a:r>
            <a:r>
              <a:rPr i="1" lang="en-US" sz="2400"/>
              <a:t>f’</a:t>
            </a:r>
            <a:r>
              <a:rPr lang="en-US" sz="2400"/>
              <a:t>, for a KG’ is drawn from Pr(KG) 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/>
              <a:t>E.g.: ProbLog, Fuhr’s Probabilistic Datalog (PD), ...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1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Tensorlog: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Algorithms</a:t>
            </a:r>
            <a:endParaRPr/>
          </a:p>
        </p:txBody>
      </p:sp>
      <p:sp>
        <p:nvSpPr>
          <p:cNvPr id="485" name="Google Shape;485;p5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2"/>
          <p:cNvSpPr txBox="1"/>
          <p:nvPr>
            <p:ph idx="4294967295" type="title"/>
          </p:nvPr>
        </p:nvSpPr>
        <p:spPr>
          <a:xfrm>
            <a:off x="0" y="274638"/>
            <a:ext cx="87201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000000"/>
                </a:solidFill>
              </a:rPr>
              <a:t>Learning in TensorLog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2"/>
          <p:cNvSpPr txBox="1"/>
          <p:nvPr/>
        </p:nvSpPr>
        <p:spPr>
          <a:xfrm>
            <a:off x="279400" y="1326848"/>
            <a:ext cx="8730000" cy="3872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Inference is now via a numeric function:  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=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encodes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{b:uncle(a,b)}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true and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[b]=confidence in uncle(a,b)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 function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to target proof-count values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y*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loss(g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y*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crossEntropy(softmax(g(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x)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y*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Minimize the loss with gradient-descent, ….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adjust weights for selected DB relations, e.g.: dloss/dM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brother</a:t>
            </a:r>
            <a:endParaRPr baseline="-2500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3"/>
          <p:cNvSpPr txBox="1"/>
          <p:nvPr>
            <p:ph idx="4294967295" type="title"/>
          </p:nvPr>
        </p:nvSpPr>
        <p:spPr>
          <a:xfrm>
            <a:off x="0" y="274638"/>
            <a:ext cx="8720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000000"/>
                </a:solidFill>
              </a:rPr>
              <a:t>Key point: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Learning is “</a:t>
            </a:r>
            <a:r>
              <a:rPr b="1" lang="en-US" sz="3200">
                <a:solidFill>
                  <a:srgbClr val="000000"/>
                </a:solidFill>
              </a:rPr>
              <a:t>free</a:t>
            </a:r>
            <a:r>
              <a:rPr lang="en-US" sz="3200">
                <a:solidFill>
                  <a:srgbClr val="000000"/>
                </a:solidFill>
              </a:rPr>
              <a:t>” in TensorLog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53"/>
          <p:cNvSpPr txBox="1"/>
          <p:nvPr/>
        </p:nvSpPr>
        <p:spPr>
          <a:xfrm>
            <a:off x="279400" y="1326848"/>
            <a:ext cx="8730000" cy="3872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Inference is now via a numeric function:  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=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encodes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{b:uncle(a,b)}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true and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[b]=confidence in uncle(a,b)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 function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to target proof-count values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y*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loss(g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y*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crossEntropy(softmax(g(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x)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y*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Minimize the loss with gradient-descent, ...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adjust weights for selected DB relations, e.g.: dloss/dM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brother</a:t>
            </a:r>
            <a:endParaRPr baseline="-2500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3"/>
          <p:cNvSpPr txBox="1"/>
          <p:nvPr/>
        </p:nvSpPr>
        <p:spPr>
          <a:xfrm>
            <a:off x="308500" y="5199550"/>
            <a:ext cx="86718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Homegrown</a:t>
            </a:r>
            <a:r>
              <a:rPr lang="en-US" sz="2400"/>
              <a:t> implementation: SciPy implementation of operations, derivatives, and gradient descent optimization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Compilation</a:t>
            </a:r>
            <a:r>
              <a:rPr lang="en-US" sz="2400"/>
              <a:t> to TensorFlow expressions ⇒ TF derivatives, optimizers, ...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Tensorlog: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Experimental Results</a:t>
            </a:r>
            <a:endParaRPr/>
          </a:p>
        </p:txBody>
      </p:sp>
      <p:sp>
        <p:nvSpPr>
          <p:cNvPr id="507" name="Google Shape;507;p5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400" y="0"/>
            <a:ext cx="4445599" cy="33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5781050" y="3834950"/>
            <a:ext cx="22803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Complexity of real-world phenomena</a:t>
            </a:r>
            <a:endParaRPr sz="1800"/>
          </a:p>
        </p:txBody>
      </p:sp>
      <p:sp>
        <p:nvSpPr>
          <p:cNvPr id="156" name="Google Shape;156;p28"/>
          <p:cNvSpPr txBox="1"/>
          <p:nvPr/>
        </p:nvSpPr>
        <p:spPr>
          <a:xfrm>
            <a:off x="4733150" y="4802475"/>
            <a:ext cx="43761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⇒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complex models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⇒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lots of programming or data</a:t>
            </a:r>
            <a:endParaRPr sz="1800"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445600" cy="526042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474988" y="5666050"/>
            <a:ext cx="38004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How did we get here?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5"/>
          <p:cNvSpPr txBox="1"/>
          <p:nvPr>
            <p:ph idx="1" type="body"/>
          </p:nvPr>
        </p:nvSpPr>
        <p:spPr>
          <a:xfrm>
            <a:off x="311700" y="1446800"/>
            <a:ext cx="8520600" cy="11120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acted in the movie Wise Guys? ['Harvey Keitel', 'Danny DeVito', 'Joe Piscopo', …]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a film written by Luke Ricci? ['How to Be a Serial Killer']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55"/>
          <p:cNvSpPr txBox="1"/>
          <p:nvPr>
            <p:ph idx="1" type="body"/>
          </p:nvPr>
        </p:nvSpPr>
        <p:spPr>
          <a:xfrm>
            <a:off x="4586941" y="2952833"/>
            <a:ext cx="4296684" cy="24344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7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Harvey Keitel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7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Danny DeVito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7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Joe Piscopo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7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Ray Sharkey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7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directed_by	Wise Guys		Brian De Palma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7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has_genre		Wise Guys		Comedy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release_year	Wise Guys		1986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14" name="Google Shape;514;p55"/>
          <p:cNvSpPr txBox="1"/>
          <p:nvPr/>
        </p:nvSpPr>
        <p:spPr>
          <a:xfrm>
            <a:off x="223349" y="2648633"/>
            <a:ext cx="4229121" cy="42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ata: from Miller, Fisch, Dodge, Karami, Bordes, Weston “Key-Value Memory Networks for Directly Reading Documents”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Questions: 96k train, 20k dev, 10k test Knowledge graph: 421k triples about 16k movies, 10 relations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Subgraph/question embedding:</a:t>
            </a:r>
            <a:endParaRPr/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93.5% </a:t>
            </a:r>
            <a:endParaRPr/>
          </a:p>
          <a:p>
            <a: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Key-value memory network:</a:t>
            </a:r>
            <a:endParaRPr/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93.9% “reading” the KG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76.2% by reading text of articles </a:t>
            </a:r>
            <a:endParaRPr/>
          </a:p>
        </p:txBody>
      </p:sp>
      <p:sp>
        <p:nvSpPr>
          <p:cNvPr id="515" name="Google Shape;515;p55"/>
          <p:cNvSpPr txBox="1"/>
          <p:nvPr>
            <p:ph type="title"/>
          </p:nvPr>
        </p:nvSpPr>
        <p:spPr>
          <a:xfrm>
            <a:off x="311700" y="2115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Experiment</a:t>
            </a: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factual Q/A from a KB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WikiMovies dataset</a:t>
            </a:r>
            <a:endParaRPr b="0" i="0" sz="32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6"/>
          <p:cNvSpPr txBox="1"/>
          <p:nvPr>
            <p:ph type="title"/>
          </p:nvPr>
        </p:nvSpPr>
        <p:spPr>
          <a:xfrm>
            <a:off x="311700" y="279606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TensorLog model</a:t>
            </a:r>
            <a:endParaRPr b="0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56"/>
          <p:cNvSpPr txBox="1"/>
          <p:nvPr>
            <p:ph idx="1" type="body"/>
          </p:nvPr>
        </p:nvSpPr>
        <p:spPr>
          <a:xfrm>
            <a:off x="311700" y="1536633"/>
            <a:ext cx="8520600" cy="11120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acted in the movie Wise Guys? ['Harvey Keitel', 'Danny DeVito', 'Joe Piscopo', …]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a film written by Luke Ricci? ['How to Be a Serial Killer']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6"/>
          <p:cNvSpPr txBox="1"/>
          <p:nvPr>
            <p:ph idx="1" type="body"/>
          </p:nvPr>
        </p:nvSpPr>
        <p:spPr>
          <a:xfrm>
            <a:off x="4572000" y="2843400"/>
            <a:ext cx="4575000" cy="3814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Harvey Keitel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Danny DeVito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Joe Piscopo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Ray Sharkey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directed_by	Wise Guys		Brian De Palma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has_genre		Wise Guys		Comedy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release_year	Wise Guys		1986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written_by		How to .. Killer	Luke Ricci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has_genre		How to .. Killer	Comedy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523" name="Google Shape;523;p56"/>
          <p:cNvSpPr txBox="1"/>
          <p:nvPr/>
        </p:nvSpPr>
        <p:spPr>
          <a:xfrm>
            <a:off x="119524" y="3003300"/>
            <a:ext cx="47346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answer(Question, Entity) :-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mentions_entity(Question,Movie),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starred_actors(Movie,Entity),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feature(Question,F),weight_sa_io(F).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i="1" lang="en-US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% w_sa_f: weight for  starred_actors(i,o)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answer(Question, Movie) :-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mentions_entity(Question,Entity),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written_by(Movie,Entity),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feature(Question,F),weight_wb_oi(F).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Total: 18 rules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56"/>
          <p:cNvSpPr txBox="1"/>
          <p:nvPr/>
        </p:nvSpPr>
        <p:spPr>
          <a:xfrm>
            <a:off x="5886824" y="1028265"/>
            <a:ext cx="31109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relations in DB = 9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7"/>
          <p:cNvSpPr txBox="1"/>
          <p:nvPr>
            <p:ph type="title"/>
          </p:nvPr>
        </p:nvSpPr>
        <p:spPr>
          <a:xfrm>
            <a:off x="311700" y="27960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TensorLog model</a:t>
            </a:r>
            <a:endParaRPr b="0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57"/>
          <p:cNvSpPr txBox="1"/>
          <p:nvPr>
            <p:ph idx="1" type="body"/>
          </p:nvPr>
        </p:nvSpPr>
        <p:spPr>
          <a:xfrm>
            <a:off x="311700" y="1536633"/>
            <a:ext cx="8520600" cy="11121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acted in the movie Wise Guys? ['Harvey Keitel', 'Danny DeVito', 'Joe Piscopo', …]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a film written by Luke Ricci? ['How to Be a Serial Killer']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57"/>
          <p:cNvSpPr txBox="1"/>
          <p:nvPr/>
        </p:nvSpPr>
        <p:spPr>
          <a:xfrm>
            <a:off x="119524" y="3003300"/>
            <a:ext cx="47346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answer(Question, Entity) :-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mentions_entity(Question,Movie),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starred_actors(Movie,Entity),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feature(Question,F),weight_sa_io(F).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i="1" lang="en-US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% w_sa_f: weight for  starred_actors(i,o)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answer(Question, Movie) :-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mentions_entity(Question,Entity),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written_by(Movie,Entity),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feature(Question,F),weight_wb_oi(F).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Total: 18 rules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57"/>
          <p:cNvSpPr txBox="1"/>
          <p:nvPr/>
        </p:nvSpPr>
        <p:spPr>
          <a:xfrm>
            <a:off x="5886824" y="1028265"/>
            <a:ext cx="311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= # relations in DB = 9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57"/>
          <p:cNvSpPr/>
          <p:nvPr/>
        </p:nvSpPr>
        <p:spPr>
          <a:xfrm>
            <a:off x="276400" y="5593900"/>
            <a:ext cx="3627600" cy="3282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534" name="Google Shape;534;p57"/>
          <p:cNvSpPr/>
          <p:nvPr/>
        </p:nvSpPr>
        <p:spPr>
          <a:xfrm>
            <a:off x="276400" y="3957213"/>
            <a:ext cx="3627600" cy="3282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535" name="Google Shape;535;p57"/>
          <p:cNvSpPr/>
          <p:nvPr/>
        </p:nvSpPr>
        <p:spPr>
          <a:xfrm>
            <a:off x="5441475" y="4076800"/>
            <a:ext cx="2522100" cy="1917600"/>
          </a:xfrm>
          <a:prstGeom prst="wedgeRectCallout">
            <a:avLst>
              <a:gd fmla="val -109588" name="adj1"/>
              <a:gd fmla="val -4459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7"/>
          <p:cNvSpPr/>
          <p:nvPr/>
        </p:nvSpPr>
        <p:spPr>
          <a:xfrm>
            <a:off x="5441475" y="4076800"/>
            <a:ext cx="3390900" cy="1917600"/>
          </a:xfrm>
          <a:prstGeom prst="wedgeRectCallout">
            <a:avLst>
              <a:gd fmla="val -92938" name="adj1"/>
              <a:gd fmla="val 3609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These weights are a linear classifier that says </a:t>
            </a:r>
            <a:r>
              <a:rPr i="1" lang="en-US" sz="2400"/>
              <a:t>which</a:t>
            </a:r>
            <a:r>
              <a:rPr lang="en-US" sz="2400"/>
              <a:t> rule to use to answer </a:t>
            </a:r>
            <a:r>
              <a:rPr i="1" lang="en-US" sz="2400"/>
              <a:t>which question</a:t>
            </a:r>
            <a:endParaRPr i="1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8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Experiment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Factual Q/A with a KB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7-07-01 at 2.17.06 PM.png" id="542" name="Google Shape;54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665940"/>
            <a:ext cx="9017001" cy="265205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8"/>
          <p:cNvSpPr txBox="1"/>
          <p:nvPr/>
        </p:nvSpPr>
        <p:spPr>
          <a:xfrm>
            <a:off x="311700" y="4631770"/>
            <a:ext cx="8520600" cy="9480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KG is about 420k movie facts + 850k facts about the questions (mentions_entity/2, features/2)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9"/>
          <p:cNvSpPr txBox="1"/>
          <p:nvPr>
            <p:ph type="title"/>
          </p:nvPr>
        </p:nvSpPr>
        <p:spPr>
          <a:xfrm>
            <a:off x="311700" y="2133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Joint entity-linking and QA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66666"/>
                </a:solidFill>
              </a:rPr>
              <a:t>proposed extension</a:t>
            </a:r>
            <a:endParaRPr sz="3000">
              <a:solidFill>
                <a:srgbClr val="666666"/>
              </a:solidFill>
            </a:endParaRPr>
          </a:p>
        </p:txBody>
      </p:sp>
      <p:sp>
        <p:nvSpPr>
          <p:cNvPr id="550" name="Google Shape;550;p59"/>
          <p:cNvSpPr txBox="1"/>
          <p:nvPr>
            <p:ph idx="1" type="body"/>
          </p:nvPr>
        </p:nvSpPr>
        <p:spPr>
          <a:xfrm>
            <a:off x="311700" y="1536624"/>
            <a:ext cx="8520600" cy="50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answer(Question,Answer) :-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classification(Question,aboutActedIn),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mentionsEntity(Question,Entity), actedIn(Answer,Entity).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answer(Question,Answer) :-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classification(Question,aboutDirected),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mentionsEntity(Question,Entity), directed(Answer,Entity).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answer(Question,Answer) :-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classification(Question,aboutProduced),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mentionsEntity(Question,Entity), produced(Answer,Entity).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...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mentionsEntity(Question,Entity) :-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containsNGram(Question,NGram), matches(NGram,Name),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possibleName(Entity,Name), </a:t>
            </a:r>
            <a:r>
              <a:rPr i="1" lang="en-US" sz="1800">
                <a:solidFill>
                  <a:srgbClr val="000000"/>
                </a:solidFill>
              </a:rPr>
              <a:t>popular</a:t>
            </a:r>
            <a:r>
              <a:rPr lang="en-US" sz="1800">
                <a:solidFill>
                  <a:srgbClr val="000000"/>
                </a:solidFill>
              </a:rPr>
              <a:t>(Entity).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classification(Question,Y) :-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containsNGram(Question,NGram), </a:t>
            </a:r>
            <a:r>
              <a:rPr i="1" lang="en-US" sz="1800">
                <a:solidFill>
                  <a:srgbClr val="000000"/>
                </a:solidFill>
              </a:rPr>
              <a:t>indicatesLabel</a:t>
            </a:r>
            <a:r>
              <a:rPr lang="en-US" sz="1800">
                <a:solidFill>
                  <a:srgbClr val="000000"/>
                </a:solidFill>
              </a:rPr>
              <a:t>(NGram,Y).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matches(NGram,Name) :-</a:t>
            </a:r>
            <a:endParaRPr sz="18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</a:rPr>
              <a:t>containsWord(NGram,Word), containsWord(Name,Word), </a:t>
            </a:r>
            <a:r>
              <a:rPr i="1" lang="en-US" sz="1800">
                <a:solidFill>
                  <a:srgbClr val="000000"/>
                </a:solidFill>
              </a:rPr>
              <a:t>important</a:t>
            </a:r>
            <a:r>
              <a:rPr lang="en-US" sz="1800">
                <a:solidFill>
                  <a:srgbClr val="000000"/>
                </a:solidFill>
              </a:rPr>
              <a:t>(Word).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Experiment: Relational Learning Benchmarks</a:t>
            </a:r>
            <a:endParaRPr sz="3600"/>
          </a:p>
        </p:txBody>
      </p:sp>
      <p:pic>
        <p:nvPicPr>
          <p:cNvPr id="557" name="Google Shape;55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79"/>
            <a:ext cx="8679900" cy="2583304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0"/>
          <p:cNvSpPr txBox="1"/>
          <p:nvPr/>
        </p:nvSpPr>
        <p:spPr>
          <a:xfrm>
            <a:off x="846450" y="4560475"/>
            <a:ext cx="6512400" cy="9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Theories all learned using ISG (Wang et al, CIKM 2014) and then fixed</a:t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Experiment: Scalability of Inference</a:t>
            </a:r>
            <a:endParaRPr sz="3600"/>
          </a:p>
        </p:txBody>
      </p:sp>
      <p:pic>
        <p:nvPicPr>
          <p:cNvPr id="565" name="Google Shape;56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78"/>
            <a:ext cx="8873624" cy="28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61"/>
          <p:cNvSpPr txBox="1"/>
          <p:nvPr/>
        </p:nvSpPr>
        <p:spPr>
          <a:xfrm>
            <a:off x="1704375" y="4353200"/>
            <a:ext cx="26949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shallow inference task</a:t>
            </a:r>
            <a:endParaRPr sz="1800"/>
          </a:p>
        </p:txBody>
      </p:sp>
      <p:sp>
        <p:nvSpPr>
          <p:cNvPr id="567" name="Google Shape;567;p61"/>
          <p:cNvSpPr txBox="1"/>
          <p:nvPr/>
        </p:nvSpPr>
        <p:spPr>
          <a:xfrm>
            <a:off x="5238900" y="4353200"/>
            <a:ext cx="35934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deeply recursive inference task</a:t>
            </a:r>
            <a:endParaRPr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Experiment: Scalability of Inference</a:t>
            </a:r>
            <a:endParaRPr sz="3600"/>
          </a:p>
        </p:txBody>
      </p:sp>
      <p:pic>
        <p:nvPicPr>
          <p:cNvPr id="574" name="Google Shape;574;p62"/>
          <p:cNvPicPr preferRelativeResize="0"/>
          <p:nvPr/>
        </p:nvPicPr>
        <p:blipFill rotWithShape="1">
          <a:blip r:embed="rId3">
            <a:alphaModFix/>
          </a:blip>
          <a:srcRect b="6548" l="11294" r="6919" t="8076"/>
          <a:stretch/>
        </p:blipFill>
        <p:spPr>
          <a:xfrm>
            <a:off x="3157075" y="2211150"/>
            <a:ext cx="3217225" cy="3399112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62"/>
          <p:cNvSpPr txBox="1"/>
          <p:nvPr/>
        </p:nvSpPr>
        <p:spPr>
          <a:xfrm>
            <a:off x="1001925" y="2107500"/>
            <a:ext cx="14511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cell_2_3</a:t>
            </a:r>
            <a:r>
              <a:rPr lang="en-US"/>
              <a:t> </a:t>
            </a:r>
            <a:endParaRPr/>
          </a:p>
        </p:txBody>
      </p:sp>
      <p:cxnSp>
        <p:nvCxnSpPr>
          <p:cNvPr id="576" name="Google Shape;576;p62"/>
          <p:cNvCxnSpPr/>
          <p:nvPr/>
        </p:nvCxnSpPr>
        <p:spPr>
          <a:xfrm>
            <a:off x="2021125" y="2366625"/>
            <a:ext cx="2591400" cy="7428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7" name="Google Shape;577;p62"/>
          <p:cNvSpPr txBox="1"/>
          <p:nvPr/>
        </p:nvSpPr>
        <p:spPr>
          <a:xfrm>
            <a:off x="5545125" y="1356875"/>
            <a:ext cx="34896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edge(cell_2_3, cell_2_4)  0.2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...</a:t>
            </a:r>
            <a:endParaRPr sz="1800"/>
          </a:p>
        </p:txBody>
      </p:sp>
      <p:cxnSp>
        <p:nvCxnSpPr>
          <p:cNvPr id="578" name="Google Shape;578;p62"/>
          <p:cNvCxnSpPr/>
          <p:nvPr/>
        </p:nvCxnSpPr>
        <p:spPr>
          <a:xfrm flipH="1">
            <a:off x="5044075" y="1793500"/>
            <a:ext cx="1602600" cy="13506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9" name="Google Shape;579;p62"/>
          <p:cNvSpPr txBox="1"/>
          <p:nvPr/>
        </p:nvSpPr>
        <p:spPr>
          <a:xfrm>
            <a:off x="791550" y="4004625"/>
            <a:ext cx="14511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cell_2_4</a:t>
            </a:r>
            <a:r>
              <a:rPr lang="en-US"/>
              <a:t> </a:t>
            </a:r>
            <a:endParaRPr/>
          </a:p>
        </p:txBody>
      </p:sp>
      <p:cxnSp>
        <p:nvCxnSpPr>
          <p:cNvPr id="580" name="Google Shape;580;p62"/>
          <p:cNvCxnSpPr/>
          <p:nvPr/>
        </p:nvCxnSpPr>
        <p:spPr>
          <a:xfrm flipH="1" rot="10800000">
            <a:off x="1879875" y="3333850"/>
            <a:ext cx="3354300" cy="8781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1" name="Google Shape;581;p62"/>
          <p:cNvSpPr txBox="1"/>
          <p:nvPr/>
        </p:nvSpPr>
        <p:spPr>
          <a:xfrm>
            <a:off x="4577750" y="5907900"/>
            <a:ext cx="3489600" cy="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path(X,Y) :- edge(X,Y)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path(X,Z) :- edge(X,Z),path(Z,Y)</a:t>
            </a:r>
            <a:endParaRPr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Experiment: Scalability of Inference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63"/>
          <p:cNvSpPr txBox="1"/>
          <p:nvPr/>
        </p:nvSpPr>
        <p:spPr>
          <a:xfrm rot="5400000">
            <a:off x="7399275" y="3342675"/>
            <a:ext cx="26949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shallow </a:t>
            </a:r>
            <a:endParaRPr sz="1800"/>
          </a:p>
        </p:txBody>
      </p:sp>
      <p:sp>
        <p:nvSpPr>
          <p:cNvPr id="589" name="Google Shape;589;p63"/>
          <p:cNvSpPr txBox="1"/>
          <p:nvPr/>
        </p:nvSpPr>
        <p:spPr>
          <a:xfrm rot="5400000">
            <a:off x="6950025" y="5355100"/>
            <a:ext cx="35934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recursive </a:t>
            </a:r>
            <a:endParaRPr sz="1800"/>
          </a:p>
        </p:txBody>
      </p:sp>
      <p:pic>
        <p:nvPicPr>
          <p:cNvPr id="590" name="Google Shape;59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75"/>
            <a:ext cx="8520599" cy="358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63"/>
          <p:cNvSpPr txBox="1"/>
          <p:nvPr/>
        </p:nvSpPr>
        <p:spPr>
          <a:xfrm>
            <a:off x="836850" y="5248400"/>
            <a:ext cx="71517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Queries per second: machine with one GPU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eg on query -? path(cell_2_4,Y)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bold is best TensorLog performer - ProPPR italicized if it “wins”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2" name="Google Shape;592;p63"/>
          <p:cNvSpPr/>
          <p:nvPr/>
        </p:nvSpPr>
        <p:spPr>
          <a:xfrm>
            <a:off x="3023050" y="2280250"/>
            <a:ext cx="5234100" cy="269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Experiment: Scalability of Inference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64"/>
          <p:cNvSpPr txBox="1"/>
          <p:nvPr/>
        </p:nvSpPr>
        <p:spPr>
          <a:xfrm rot="5400000">
            <a:off x="7399275" y="3342675"/>
            <a:ext cx="26949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shallow </a:t>
            </a:r>
            <a:endParaRPr sz="1800"/>
          </a:p>
        </p:txBody>
      </p:sp>
      <p:sp>
        <p:nvSpPr>
          <p:cNvPr id="600" name="Google Shape;600;p64"/>
          <p:cNvSpPr txBox="1"/>
          <p:nvPr/>
        </p:nvSpPr>
        <p:spPr>
          <a:xfrm rot="5400000">
            <a:off x="6950025" y="5355100"/>
            <a:ext cx="35934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recursive </a:t>
            </a:r>
            <a:endParaRPr sz="1800"/>
          </a:p>
        </p:txBody>
      </p:sp>
      <p:pic>
        <p:nvPicPr>
          <p:cNvPr id="601" name="Google Shape;60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75"/>
            <a:ext cx="8520599" cy="358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64"/>
          <p:cNvSpPr txBox="1"/>
          <p:nvPr/>
        </p:nvSpPr>
        <p:spPr>
          <a:xfrm>
            <a:off x="518225" y="5248400"/>
            <a:ext cx="80673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Queries per second: machine with one GPU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bold/italics is best performer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b=25 means that 25 queries are done in </a:t>
            </a:r>
            <a:r>
              <a:rPr b="1" lang="en-US" sz="1800">
                <a:solidFill>
                  <a:schemeClr val="dk1"/>
                </a:solidFill>
              </a:rPr>
              <a:t>parallel</a:t>
            </a:r>
            <a:r>
              <a:rPr lang="en-US" sz="1800">
                <a:solidFill>
                  <a:schemeClr val="dk1"/>
                </a:solidFill>
              </a:rPr>
              <a:t> (as a “minibatch”)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minibatch paralellization gives large - up to 10x - speedup on </a:t>
            </a:r>
            <a:r>
              <a:rPr b="1" lang="en-US" sz="1800">
                <a:solidFill>
                  <a:schemeClr val="dk1"/>
                </a:solidFill>
              </a:rPr>
              <a:t>one</a:t>
            </a:r>
            <a:r>
              <a:rPr lang="en-US" sz="1800">
                <a:solidFill>
                  <a:schemeClr val="dk1"/>
                </a:solidFill>
              </a:rPr>
              <a:t> core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03" name="Google Shape;603;p64"/>
          <p:cNvSpPr/>
          <p:nvPr/>
        </p:nvSpPr>
        <p:spPr>
          <a:xfrm>
            <a:off x="4871425" y="2280250"/>
            <a:ext cx="3385800" cy="269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1525" cy="34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3350" y="152400"/>
            <a:ext cx="5950649" cy="388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Experiment: Scalability of Inference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65"/>
          <p:cNvSpPr txBox="1"/>
          <p:nvPr/>
        </p:nvSpPr>
        <p:spPr>
          <a:xfrm rot="5400000">
            <a:off x="7399275" y="3342675"/>
            <a:ext cx="26949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shallow </a:t>
            </a:r>
            <a:endParaRPr sz="1800"/>
          </a:p>
        </p:txBody>
      </p:sp>
      <p:sp>
        <p:nvSpPr>
          <p:cNvPr id="611" name="Google Shape;611;p65"/>
          <p:cNvSpPr txBox="1"/>
          <p:nvPr/>
        </p:nvSpPr>
        <p:spPr>
          <a:xfrm rot="5400000">
            <a:off x="6950025" y="5355100"/>
            <a:ext cx="35934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recursive </a:t>
            </a:r>
            <a:endParaRPr sz="1800"/>
          </a:p>
        </p:txBody>
      </p:sp>
      <p:pic>
        <p:nvPicPr>
          <p:cNvPr id="612" name="Google Shape;61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75"/>
            <a:ext cx="8520599" cy="358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5"/>
          <p:cNvSpPr txBox="1"/>
          <p:nvPr/>
        </p:nvSpPr>
        <p:spPr>
          <a:xfrm>
            <a:off x="836850" y="5248400"/>
            <a:ext cx="77487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Queries per second: machine with one GPU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bold/italics is best performer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b=25 means that 25 queries are done in parallel (as a “minibatch”)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Compared </a:t>
            </a:r>
            <a:r>
              <a:rPr b="1" lang="en-US" sz="1800">
                <a:solidFill>
                  <a:schemeClr val="dk1"/>
                </a:solidFill>
              </a:rPr>
              <a:t>TensorFlow </a:t>
            </a:r>
            <a:r>
              <a:rPr lang="en-US" sz="1800">
                <a:solidFill>
                  <a:schemeClr val="dk1"/>
                </a:solidFill>
              </a:rPr>
              <a:t>and</a:t>
            </a:r>
            <a:r>
              <a:rPr b="1" lang="en-US" sz="1800">
                <a:solidFill>
                  <a:schemeClr val="dk1"/>
                </a:solidFill>
              </a:rPr>
              <a:t> homegrown </a:t>
            </a:r>
            <a:r>
              <a:rPr lang="en-US" sz="1800">
                <a:solidFill>
                  <a:schemeClr val="dk1"/>
                </a:solidFill>
              </a:rPr>
              <a:t>sparse matrix backends ...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14" name="Google Shape;614;p65"/>
          <p:cNvSpPr/>
          <p:nvPr/>
        </p:nvSpPr>
        <p:spPr>
          <a:xfrm>
            <a:off x="6564325" y="2280250"/>
            <a:ext cx="1692900" cy="269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Experiment: Scalability of Inference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66"/>
          <p:cNvSpPr txBox="1"/>
          <p:nvPr/>
        </p:nvSpPr>
        <p:spPr>
          <a:xfrm rot="5400000">
            <a:off x="7399275" y="3342675"/>
            <a:ext cx="26949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shallow </a:t>
            </a:r>
            <a:endParaRPr sz="1800"/>
          </a:p>
        </p:txBody>
      </p:sp>
      <p:sp>
        <p:nvSpPr>
          <p:cNvPr id="622" name="Google Shape;622;p66"/>
          <p:cNvSpPr txBox="1"/>
          <p:nvPr/>
        </p:nvSpPr>
        <p:spPr>
          <a:xfrm rot="5400000">
            <a:off x="6950025" y="5355100"/>
            <a:ext cx="35934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recursive </a:t>
            </a:r>
            <a:endParaRPr sz="1800"/>
          </a:p>
        </p:txBody>
      </p:sp>
      <p:pic>
        <p:nvPicPr>
          <p:cNvPr id="623" name="Google Shape;6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75"/>
            <a:ext cx="8520599" cy="358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6"/>
          <p:cNvSpPr txBox="1"/>
          <p:nvPr/>
        </p:nvSpPr>
        <p:spPr>
          <a:xfrm>
            <a:off x="697650" y="5096000"/>
            <a:ext cx="7748700" cy="17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Queries per second: machine with one GPU</a:t>
            </a:r>
            <a:r>
              <a:rPr lang="en-US" sz="1800">
                <a:solidFill>
                  <a:schemeClr val="dk1"/>
                </a:solidFill>
              </a:rPr>
              <a:t> (Titan X, 12Gb)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bold/italics is best performer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b=25 means that 25 queries are done in </a:t>
            </a:r>
            <a:r>
              <a:rPr b="1" lang="en-US" sz="1800">
                <a:solidFill>
                  <a:schemeClr val="dk1"/>
                </a:solidFill>
              </a:rPr>
              <a:t>parallel</a:t>
            </a:r>
            <a:r>
              <a:rPr lang="en-US" sz="1800">
                <a:solidFill>
                  <a:schemeClr val="dk1"/>
                </a:solidFill>
              </a:rPr>
              <a:t> (as a “minibatch”)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Tested TensorFlow and hand-constructed sparse matrix backends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Tested TensorFlow with GPU: </a:t>
            </a:r>
            <a:r>
              <a:rPr b="1" lang="en-US" sz="1800">
                <a:solidFill>
                  <a:schemeClr val="dk1"/>
                </a:solidFill>
              </a:rPr>
              <a:t>only 1.5-2x faster for inference </a:t>
            </a:r>
            <a:r>
              <a:rPr lang="en-US" sz="1800">
                <a:solidFill>
                  <a:schemeClr val="dk1"/>
                </a:solidFill>
              </a:rPr>
              <a:t>and then only on deeper models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Experiment: Scalability of </a:t>
            </a:r>
            <a:r>
              <a:rPr lang="en-US" sz="3600" u="sng"/>
              <a:t>Learning</a:t>
            </a:r>
            <a:endParaRPr sz="3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67"/>
          <p:cNvSpPr txBox="1"/>
          <p:nvPr/>
        </p:nvSpPr>
        <p:spPr>
          <a:xfrm>
            <a:off x="618000" y="4094075"/>
            <a:ext cx="77487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/>
              <a:t>Task: learn grid transition weights so that transitive closure operations perform a particular navigational goal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Go from cell to closest “landmark” cell, like (10,10) or (30,50)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Minibatch size of 25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 25 by 25 grid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Learning is</a:t>
            </a:r>
            <a:r>
              <a:rPr i="1" lang="en-US" sz="1800"/>
              <a:t> </a:t>
            </a:r>
            <a:r>
              <a:rPr b="1" i="1" lang="en-US" sz="1800"/>
              <a:t>much faster</a:t>
            </a:r>
            <a:r>
              <a:rPr i="1" lang="en-US" sz="1800"/>
              <a:t> </a:t>
            </a:r>
            <a:r>
              <a:rPr lang="en-US" sz="1800"/>
              <a:t>with TensorFlow and with GPUs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Architected for learning/repeated passes over data with same code</a:t>
            </a:r>
            <a:endParaRPr sz="1800"/>
          </a:p>
        </p:txBody>
      </p:sp>
      <p:pic>
        <p:nvPicPr>
          <p:cNvPr id="632" name="Google Shape;63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77"/>
            <a:ext cx="8679900" cy="227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Experiment: </a:t>
            </a:r>
            <a:r>
              <a:rPr lang="en-US" sz="3600" u="sng"/>
              <a:t>Robustness</a:t>
            </a:r>
            <a:r>
              <a:rPr lang="en-US" sz="3600"/>
              <a:t> of Learning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68"/>
          <p:cNvSpPr txBox="1"/>
          <p:nvPr/>
        </p:nvSpPr>
        <p:spPr>
          <a:xfrm>
            <a:off x="618000" y="4094075"/>
            <a:ext cx="7748700" cy="2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/>
              <a:t>Tune parameters on 16x16 grid task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Run same parameters on larger grids (deeper inference, different architecture networks)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Compare </a:t>
            </a:r>
            <a:r>
              <a:rPr b="1" lang="en-US" sz="1800"/>
              <a:t>homegrown gradient descent </a:t>
            </a:r>
            <a:r>
              <a:rPr lang="en-US" sz="1800"/>
              <a:t>and well-tuned Adagrad (Tensorflow implementation)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Adagrad is more robust and faster</a:t>
            </a:r>
            <a:endParaRPr sz="1800"/>
          </a:p>
        </p:txBody>
      </p:sp>
      <p:pic>
        <p:nvPicPr>
          <p:cNvPr id="640" name="Google Shape;64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77"/>
            <a:ext cx="8080000" cy="2439888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68"/>
          <p:cNvSpPr/>
          <p:nvPr/>
        </p:nvSpPr>
        <p:spPr>
          <a:xfrm>
            <a:off x="6115300" y="1671725"/>
            <a:ext cx="2117100" cy="210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Tensorlog: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Extensions</a:t>
            </a:r>
            <a:endParaRPr/>
          </a:p>
        </p:txBody>
      </p:sp>
      <p:sp>
        <p:nvSpPr>
          <p:cNvPr id="648" name="Google Shape;648;p6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Experiment: Learning Other Semantics</a:t>
            </a:r>
            <a:endParaRPr sz="3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70"/>
          <p:cNvSpPr txBox="1"/>
          <p:nvPr/>
        </p:nvSpPr>
        <p:spPr>
          <a:xfrm>
            <a:off x="203200" y="1403049"/>
            <a:ext cx="8730000" cy="2701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Inference is now via a numeric function:  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=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encodes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{b:uncle(a,b)}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true and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[b]=confidence in uncle(a,b)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 function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to target proof-count values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y*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loss(g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y*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crossEntropy(</a:t>
            </a:r>
            <a:r>
              <a:rPr lang="en-US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softmax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x)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y*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aseline="-2500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70"/>
          <p:cNvSpPr txBox="1"/>
          <p:nvPr/>
        </p:nvSpPr>
        <p:spPr>
          <a:xfrm>
            <a:off x="495150" y="4501025"/>
            <a:ext cx="63381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softmax </a:t>
            </a:r>
            <a:r>
              <a:rPr i="1" lang="en-US" sz="2400"/>
              <a:t>normalizes</a:t>
            </a:r>
            <a:r>
              <a:rPr lang="en-US" sz="2400"/>
              <a:t> the proof counts </a:t>
            </a:r>
            <a:r>
              <a:rPr b="1" lang="en-US" sz="2400"/>
              <a:t>y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 you learn a </a:t>
            </a:r>
            <a:r>
              <a:rPr i="1" lang="en-US" sz="2400"/>
              <a:t>conditional</a:t>
            </a:r>
            <a:r>
              <a:rPr lang="en-US" sz="2400"/>
              <a:t> distribution P(</a:t>
            </a:r>
            <a:r>
              <a:rPr b="1" lang="en-US" sz="2400"/>
              <a:t>y</a:t>
            </a:r>
            <a:r>
              <a:rPr lang="en-US" sz="2400"/>
              <a:t>|</a:t>
            </a:r>
            <a:r>
              <a:rPr b="1" lang="en-US" sz="2400"/>
              <a:t>x</a:t>
            </a:r>
            <a:r>
              <a:rPr lang="en-US" sz="2400"/>
              <a:t>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i.e. sum of </a:t>
            </a:r>
            <a:r>
              <a:rPr b="1" lang="en-US" sz="2400"/>
              <a:t>y’</a:t>
            </a:r>
            <a:r>
              <a:rPr lang="en-US" sz="2400"/>
              <a:t>s will be 1.0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can rank people by confidence in being “Bob’s uncle” but can’t tell </a:t>
            </a:r>
            <a:r>
              <a:rPr i="1" lang="en-US" sz="2400"/>
              <a:t>how many uncles</a:t>
            </a:r>
            <a:r>
              <a:rPr lang="en-US" sz="2400"/>
              <a:t> Bob has</a:t>
            </a:r>
            <a:endParaRPr sz="2400"/>
          </a:p>
        </p:txBody>
      </p:sp>
      <p:sp>
        <p:nvSpPr>
          <p:cNvPr id="657" name="Google Shape;657;p70"/>
          <p:cNvSpPr txBox="1"/>
          <p:nvPr/>
        </p:nvSpPr>
        <p:spPr>
          <a:xfrm>
            <a:off x="7154200" y="4798125"/>
            <a:ext cx="1779000" cy="1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(but it’s great to optimize!)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Key point: flexibility is </a:t>
            </a:r>
            <a:r>
              <a:rPr b="1" lang="en-US" sz="3600"/>
              <a:t>free</a:t>
            </a:r>
            <a:endParaRPr sz="3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71"/>
          <p:cNvSpPr txBox="1"/>
          <p:nvPr/>
        </p:nvSpPr>
        <p:spPr>
          <a:xfrm>
            <a:off x="203200" y="1403049"/>
            <a:ext cx="8730000" cy="2701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Inference is now via a numeric function:  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=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encodes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{b:uncle(a,b)}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true and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[b]=confidence in uncle(a,b)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 function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 to target proof-count values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y*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loss(g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y*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crossEntropy(</a:t>
            </a:r>
            <a:r>
              <a:rPr lang="en-US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sigmoid(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g(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+ b</a:t>
            </a:r>
            <a:r>
              <a:rPr lang="en-US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y*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)</a:t>
            </a:r>
            <a:endParaRPr baseline="-25000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71"/>
          <p:cNvSpPr txBox="1"/>
          <p:nvPr/>
        </p:nvSpPr>
        <p:spPr>
          <a:xfrm>
            <a:off x="203200" y="4501025"/>
            <a:ext cx="88140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Alternative: convert weighted proofcounts to an </a:t>
            </a:r>
            <a:r>
              <a:rPr i="1" lang="en-US" sz="2400"/>
              <a:t>arbitrary </a:t>
            </a:r>
            <a:r>
              <a:rPr i="1" lang="en-US" sz="2400"/>
              <a:t>distribution</a:t>
            </a:r>
            <a:r>
              <a:rPr lang="en-US" sz="2400"/>
              <a:t> - e.g. with a biased sigmoid - and assess loss relative to that.  </a:t>
            </a:r>
            <a:r>
              <a:rPr i="1" lang="en-US" sz="2400"/>
              <a:t>Loss function changes, learning still “free”.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Then you can learn to match an arbitrary target distribution.</a:t>
            </a:r>
            <a:endParaRPr sz="2400"/>
          </a:p>
        </p:txBody>
      </p:sp>
      <p:grpSp>
        <p:nvGrpSpPr>
          <p:cNvPr id="666" name="Google Shape;666;p71"/>
          <p:cNvGrpSpPr/>
          <p:nvPr/>
        </p:nvGrpSpPr>
        <p:grpSpPr>
          <a:xfrm>
            <a:off x="6443225" y="150675"/>
            <a:ext cx="2573850" cy="3442200"/>
            <a:chOff x="6443225" y="150675"/>
            <a:chExt cx="2573850" cy="3442200"/>
          </a:xfrm>
        </p:grpSpPr>
        <p:cxnSp>
          <p:nvCxnSpPr>
            <p:cNvPr id="667" name="Google Shape;667;p71"/>
            <p:cNvCxnSpPr>
              <a:stCxn id="668" idx="2"/>
            </p:cNvCxnSpPr>
            <p:nvPr/>
          </p:nvCxnSpPr>
          <p:spPr>
            <a:xfrm flipH="1">
              <a:off x="6443225" y="1403175"/>
              <a:ext cx="1701600" cy="21897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68" name="Google Shape;668;p71"/>
            <p:cNvSpPr txBox="1"/>
            <p:nvPr/>
          </p:nvSpPr>
          <p:spPr>
            <a:xfrm>
              <a:off x="7272575" y="150675"/>
              <a:ext cx="1744500" cy="12525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Adding logistic</a:t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regression</a:t>
              </a:r>
              <a:endParaRPr sz="1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“on top” of TensorLog</a:t>
              </a:r>
              <a:endParaRPr sz="18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7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alternative semantics</a:t>
            </a:r>
            <a:endParaRPr/>
          </a:p>
        </p:txBody>
      </p:sp>
      <p:sp>
        <p:nvSpPr>
          <p:cNvPr id="675" name="Google Shape;675;p7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Recall proof-counting was compared</a:t>
            </a:r>
            <a:r>
              <a:rPr lang="en-US" sz="2400"/>
              <a:t> to </a:t>
            </a:r>
            <a:r>
              <a:rPr b="1" lang="en-US" sz="2400"/>
              <a:t>model-counting</a:t>
            </a:r>
            <a:r>
              <a:rPr lang="en-US" sz="2400"/>
              <a:t> systems (eg ProbLog2) where conceptually</a:t>
            </a:r>
            <a:endParaRPr sz="2400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There is a distribution Pr(KG) over KGs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Tuple-independence: draw a KG by picking each fact </a:t>
            </a:r>
            <a:r>
              <a:rPr i="1" lang="en-US" sz="2400"/>
              <a:t>f </a:t>
            </a:r>
            <a:r>
              <a:rPr lang="en-US" sz="2400"/>
              <a:t>with probability </a:t>
            </a:r>
            <a:r>
              <a:rPr i="1" lang="en-US" sz="2400"/>
              <a:t>w</a:t>
            </a:r>
            <a:r>
              <a:rPr baseline="-25000" i="1" lang="en-US" sz="2400"/>
              <a:t>f</a:t>
            </a:r>
            <a:r>
              <a:rPr lang="en-US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probability of a fact </a:t>
            </a:r>
            <a:r>
              <a:rPr i="1" lang="en-US" sz="2400"/>
              <a:t>f’ </a:t>
            </a:r>
            <a:r>
              <a:rPr lang="en-US" sz="2400"/>
              <a:t>is the probability T+KG’ implies </a:t>
            </a:r>
            <a:r>
              <a:rPr i="1" lang="en-US" sz="2400"/>
              <a:t>f’</a:t>
            </a:r>
            <a:r>
              <a:rPr lang="en-US" sz="2400"/>
              <a:t>, for a KG’ is drawn from Pr(KG) 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Experiments: for grid world, estimate Pr(path(a,b)) using a sample of 1M random KG/grids drawn from the tuple-independence model</a:t>
            </a:r>
            <a:endParaRPr sz="2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3"/>
          <p:cNvSpPr txBox="1"/>
          <p:nvPr>
            <p:ph type="title"/>
          </p:nvPr>
        </p:nvSpPr>
        <p:spPr>
          <a:xfrm>
            <a:off x="380800" y="126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Experiment: Learning Alternate Semantics</a:t>
            </a:r>
            <a:endParaRPr sz="3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73"/>
          <p:cNvSpPr txBox="1"/>
          <p:nvPr/>
        </p:nvSpPr>
        <p:spPr>
          <a:xfrm>
            <a:off x="495150" y="1239150"/>
            <a:ext cx="42336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Experiment: learn grid-transition weights to approximate ProbLog2’s inference weights.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Error drops by factor of 10x.</a:t>
            </a:r>
            <a:endParaRPr sz="2400"/>
          </a:p>
        </p:txBody>
      </p:sp>
      <p:pic>
        <p:nvPicPr>
          <p:cNvPr id="683" name="Google Shape;683;p73"/>
          <p:cNvPicPr preferRelativeResize="0"/>
          <p:nvPr/>
        </p:nvPicPr>
        <p:blipFill rotWithShape="1">
          <a:blip r:embed="rId3">
            <a:alphaModFix/>
          </a:blip>
          <a:srcRect b="0" l="4115" r="50203" t="7278"/>
          <a:stretch/>
        </p:blipFill>
        <p:spPr>
          <a:xfrm>
            <a:off x="4572000" y="1239148"/>
            <a:ext cx="4572001" cy="568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73"/>
          <p:cNvPicPr preferRelativeResize="0"/>
          <p:nvPr/>
        </p:nvPicPr>
        <p:blipFill rotWithShape="1">
          <a:blip r:embed="rId3">
            <a:alphaModFix/>
          </a:blip>
          <a:srcRect b="1436" l="46738" r="19674" t="65764"/>
          <a:stretch/>
        </p:blipFill>
        <p:spPr>
          <a:xfrm>
            <a:off x="0" y="3800400"/>
            <a:ext cx="4728751" cy="28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4"/>
          <p:cNvSpPr txBox="1"/>
          <p:nvPr>
            <p:ph type="title"/>
          </p:nvPr>
        </p:nvSpPr>
        <p:spPr>
          <a:xfrm>
            <a:off x="380800" y="126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Experiment: Learning Alternate Semantics</a:t>
            </a:r>
            <a:endParaRPr sz="3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74"/>
          <p:cNvSpPr txBox="1"/>
          <p:nvPr/>
        </p:nvSpPr>
        <p:spPr>
          <a:xfrm>
            <a:off x="495150" y="1239150"/>
            <a:ext cx="42336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Experiment: learn grid-transition weights to approximate ProbLog2’s inference weights.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Error drops by factor of 10x.</a:t>
            </a:r>
            <a:endParaRPr sz="2400"/>
          </a:p>
        </p:txBody>
      </p:sp>
      <p:pic>
        <p:nvPicPr>
          <p:cNvPr id="692" name="Google Shape;692;p74"/>
          <p:cNvPicPr preferRelativeResize="0"/>
          <p:nvPr/>
        </p:nvPicPr>
        <p:blipFill rotWithShape="1">
          <a:blip r:embed="rId3">
            <a:alphaModFix/>
          </a:blip>
          <a:srcRect b="34066" l="51510" r="-713" t="4816"/>
          <a:stretch/>
        </p:blipFill>
        <p:spPr>
          <a:xfrm>
            <a:off x="4646850" y="1028675"/>
            <a:ext cx="4924525" cy="37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4"/>
          <p:cNvPicPr preferRelativeResize="0"/>
          <p:nvPr/>
        </p:nvPicPr>
        <p:blipFill rotWithShape="1">
          <a:blip r:embed="rId3">
            <a:alphaModFix/>
          </a:blip>
          <a:srcRect b="1436" l="46738" r="19674" t="65764"/>
          <a:stretch/>
        </p:blipFill>
        <p:spPr>
          <a:xfrm>
            <a:off x="0" y="3800400"/>
            <a:ext cx="4728751" cy="28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1525" cy="34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-272037" y="3644925"/>
            <a:ext cx="38004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How did we get here?</a:t>
            </a:r>
            <a:endParaRPr sz="1800"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3925" y="2658705"/>
            <a:ext cx="5883424" cy="419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 rotWithShape="1">
          <a:blip r:embed="rId5">
            <a:alphaModFix/>
          </a:blip>
          <a:srcRect b="11410" l="0" r="0" t="0"/>
          <a:stretch/>
        </p:blipFill>
        <p:spPr>
          <a:xfrm>
            <a:off x="3918300" y="83300"/>
            <a:ext cx="4569249" cy="26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4181325" y="3429000"/>
            <a:ext cx="1743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2017: 45 Teraflops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(45,000 GFLOPS)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7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Experiment: Learning Representations</a:t>
            </a:r>
            <a:endParaRPr sz="3600"/>
          </a:p>
        </p:txBody>
      </p:sp>
      <p:pic>
        <p:nvPicPr>
          <p:cNvPr id="700" name="Google Shape;700;p75"/>
          <p:cNvPicPr preferRelativeResize="0"/>
          <p:nvPr/>
        </p:nvPicPr>
        <p:blipFill rotWithShape="1">
          <a:blip r:embed="rId3">
            <a:alphaModFix/>
          </a:blip>
          <a:srcRect b="6548" l="11294" r="6919" t="8076"/>
          <a:stretch/>
        </p:blipFill>
        <p:spPr>
          <a:xfrm>
            <a:off x="3157075" y="2211150"/>
            <a:ext cx="3217225" cy="3399112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75"/>
          <p:cNvSpPr txBox="1"/>
          <p:nvPr/>
        </p:nvSpPr>
        <p:spPr>
          <a:xfrm>
            <a:off x="1001925" y="2107500"/>
            <a:ext cx="14511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cell_2_3</a:t>
            </a:r>
            <a:r>
              <a:rPr lang="en-US"/>
              <a:t> </a:t>
            </a:r>
            <a:endParaRPr/>
          </a:p>
        </p:txBody>
      </p:sp>
      <p:cxnSp>
        <p:nvCxnSpPr>
          <p:cNvPr id="702" name="Google Shape;702;p75"/>
          <p:cNvCxnSpPr/>
          <p:nvPr/>
        </p:nvCxnSpPr>
        <p:spPr>
          <a:xfrm>
            <a:off x="2021125" y="2366625"/>
            <a:ext cx="2591400" cy="7428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3" name="Google Shape;703;p75"/>
          <p:cNvSpPr txBox="1"/>
          <p:nvPr/>
        </p:nvSpPr>
        <p:spPr>
          <a:xfrm>
            <a:off x="4474100" y="1356875"/>
            <a:ext cx="34896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edge(cell_2_3, cell_2_4)  0.2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...</a:t>
            </a:r>
            <a:endParaRPr sz="1800"/>
          </a:p>
        </p:txBody>
      </p:sp>
      <p:cxnSp>
        <p:nvCxnSpPr>
          <p:cNvPr id="704" name="Google Shape;704;p75"/>
          <p:cNvCxnSpPr/>
          <p:nvPr/>
        </p:nvCxnSpPr>
        <p:spPr>
          <a:xfrm flipH="1">
            <a:off x="5044075" y="1793500"/>
            <a:ext cx="1602600" cy="13506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5" name="Google Shape;705;p75"/>
          <p:cNvSpPr txBox="1"/>
          <p:nvPr/>
        </p:nvSpPr>
        <p:spPr>
          <a:xfrm>
            <a:off x="791550" y="4004625"/>
            <a:ext cx="14511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cell_2_4</a:t>
            </a:r>
            <a:r>
              <a:rPr lang="en-US"/>
              <a:t> </a:t>
            </a:r>
            <a:endParaRPr/>
          </a:p>
        </p:txBody>
      </p:sp>
      <p:cxnSp>
        <p:nvCxnSpPr>
          <p:cNvPr id="706" name="Google Shape;706;p75"/>
          <p:cNvCxnSpPr/>
          <p:nvPr/>
        </p:nvCxnSpPr>
        <p:spPr>
          <a:xfrm flipH="1" rot="10800000">
            <a:off x="1879875" y="3333850"/>
            <a:ext cx="3354300" cy="8781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7" name="Google Shape;707;p75"/>
          <p:cNvSpPr txBox="1"/>
          <p:nvPr/>
        </p:nvSpPr>
        <p:spPr>
          <a:xfrm>
            <a:off x="4577750" y="5907900"/>
            <a:ext cx="3489600" cy="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path(X,Y) :- edge(X,Y)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path(X,Z) :- edge(X,Z),path(Z,Y)</a:t>
            </a:r>
            <a:endParaRPr sz="1800"/>
          </a:p>
        </p:txBody>
      </p:sp>
      <p:cxnSp>
        <p:nvCxnSpPr>
          <p:cNvPr id="708" name="Google Shape;708;p75"/>
          <p:cNvCxnSpPr/>
          <p:nvPr/>
        </p:nvCxnSpPr>
        <p:spPr>
          <a:xfrm flipH="1">
            <a:off x="7169000" y="1416525"/>
            <a:ext cx="362700" cy="310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9" name="Google Shape;709;p75"/>
          <p:cNvSpPr txBox="1"/>
          <p:nvPr/>
        </p:nvSpPr>
        <p:spPr>
          <a:xfrm>
            <a:off x="6823450" y="2072950"/>
            <a:ext cx="2176500" cy="28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Replace learnable weight 0.2 with a function of </a:t>
            </a:r>
            <a:r>
              <a:rPr i="1" lang="en-US" sz="1800"/>
              <a:t>learned</a:t>
            </a:r>
            <a:r>
              <a:rPr lang="en-US" sz="1800"/>
              <a:t> </a:t>
            </a:r>
            <a:r>
              <a:rPr i="1" lang="en-US" sz="1800"/>
              <a:t>representations</a:t>
            </a:r>
            <a:r>
              <a:rPr lang="en-US" sz="1800"/>
              <a:t> of cell_2_3 and cell_2_4.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Each cell </a:t>
            </a:r>
            <a:r>
              <a:rPr i="1" lang="en-US" sz="1800"/>
              <a:t>i</a:t>
            </a:r>
            <a:r>
              <a:rPr lang="en-US" sz="1800"/>
              <a:t> has a </a:t>
            </a:r>
            <a:r>
              <a:rPr i="1" lang="en-US" sz="1800"/>
              <a:t>learned vector representation</a:t>
            </a:r>
            <a:r>
              <a:rPr lang="en-US" sz="1800"/>
              <a:t> </a:t>
            </a:r>
            <a:r>
              <a:rPr b="1" lang="en-US" sz="1800"/>
              <a:t>e</a:t>
            </a:r>
            <a:r>
              <a:rPr lang="en-US" sz="1200"/>
              <a:t>i</a:t>
            </a:r>
            <a:endParaRPr sz="1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76"/>
          <p:cNvSpPr txBox="1"/>
          <p:nvPr>
            <p:ph type="title"/>
          </p:nvPr>
        </p:nvSpPr>
        <p:spPr>
          <a:xfrm>
            <a:off x="380800" y="1269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Experiment: Learning Representations</a:t>
            </a:r>
            <a:endParaRPr sz="3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76"/>
          <p:cNvSpPr txBox="1"/>
          <p:nvPr/>
        </p:nvSpPr>
        <p:spPr>
          <a:xfrm>
            <a:off x="495150" y="1239150"/>
            <a:ext cx="82977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Experiment: learn a neural model for grid-transition weights.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edge(cell1, cell2)  =  </a:t>
            </a:r>
            <a:endParaRPr sz="2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log(1 + exp(sum_d (</a:t>
            </a:r>
            <a:r>
              <a:rPr b="1" lang="en-US" sz="2400"/>
              <a:t>e</a:t>
            </a:r>
            <a:r>
              <a:rPr b="1" lang="en-US"/>
              <a:t>1</a:t>
            </a:r>
            <a:r>
              <a:rPr lang="en-US" sz="2400"/>
              <a:t>[d] - </a:t>
            </a:r>
            <a:r>
              <a:rPr b="1" lang="en-US" sz="2400">
                <a:solidFill>
                  <a:schemeClr val="dk1"/>
                </a:solidFill>
              </a:rPr>
              <a:t>e</a:t>
            </a:r>
            <a:r>
              <a:rPr b="1" lang="en-US">
                <a:solidFill>
                  <a:schemeClr val="dk1"/>
                </a:solidFill>
              </a:rPr>
              <a:t>2 </a:t>
            </a:r>
            <a:r>
              <a:rPr lang="en-US" sz="2400"/>
              <a:t>[d]))   * M[cell1,cell2]</a:t>
            </a:r>
            <a:endParaRPr sz="2400"/>
          </a:p>
        </p:txBody>
      </p:sp>
      <p:cxnSp>
        <p:nvCxnSpPr>
          <p:cNvPr id="717" name="Google Shape;717;p76"/>
          <p:cNvCxnSpPr/>
          <p:nvPr/>
        </p:nvCxnSpPr>
        <p:spPr>
          <a:xfrm rot="10800000">
            <a:off x="4571950" y="2798500"/>
            <a:ext cx="1202700" cy="1485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8" name="Google Shape;718;p76"/>
          <p:cNvSpPr txBox="1"/>
          <p:nvPr/>
        </p:nvSpPr>
        <p:spPr>
          <a:xfrm>
            <a:off x="5061425" y="4180450"/>
            <a:ext cx="24555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Manhattan distance</a:t>
            </a:r>
            <a:r>
              <a:rPr lang="en-US" sz="1800"/>
              <a:t> in embedding space, but </a:t>
            </a:r>
            <a:r>
              <a:rPr b="1" lang="en-US" sz="1800"/>
              <a:t>directional</a:t>
            </a:r>
            <a:r>
              <a:rPr lang="en-US" sz="1800"/>
              <a:t>: want weights to encourage transitions </a:t>
            </a:r>
            <a:r>
              <a:rPr b="1" lang="en-US" sz="1800"/>
              <a:t>toward</a:t>
            </a:r>
            <a:r>
              <a:rPr lang="en-US" sz="1800"/>
              <a:t> the target cell.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9" name="Google Shape;719;p76"/>
          <p:cNvSpPr txBox="1"/>
          <p:nvPr/>
        </p:nvSpPr>
        <p:spPr>
          <a:xfrm>
            <a:off x="6445900" y="3279100"/>
            <a:ext cx="24555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0,1 mask so only grid edges are considered</a:t>
            </a:r>
            <a:endParaRPr sz="1800"/>
          </a:p>
        </p:txBody>
      </p:sp>
      <p:cxnSp>
        <p:nvCxnSpPr>
          <p:cNvPr id="720" name="Google Shape;720;p76"/>
          <p:cNvCxnSpPr>
            <a:stCxn id="719" idx="0"/>
          </p:cNvCxnSpPr>
          <p:nvPr/>
        </p:nvCxnSpPr>
        <p:spPr>
          <a:xfrm rot="10800000">
            <a:off x="7004650" y="2798500"/>
            <a:ext cx="669000" cy="480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1" name="Google Shape;721;p76"/>
          <p:cNvSpPr txBox="1"/>
          <p:nvPr/>
        </p:nvSpPr>
        <p:spPr>
          <a:xfrm>
            <a:off x="120925" y="3351275"/>
            <a:ext cx="4802400" cy="3144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Averaged over 10 trials, 10x10 grid, 100 epochs.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Accuracy </a:t>
            </a:r>
            <a:r>
              <a:rPr b="1" lang="en-US" sz="2400"/>
              <a:t>97.8%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Accuracy of baseline: </a:t>
            </a:r>
            <a:r>
              <a:rPr b="1" lang="en-US" sz="2400"/>
              <a:t>85</a:t>
            </a:r>
            <a:r>
              <a:rPr b="1" lang="en-US" sz="2400"/>
              <a:t>.8%</a:t>
            </a:r>
            <a:endParaRPr b="1"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(one weight per edge)</a:t>
            </a:r>
            <a:endParaRPr sz="2400"/>
          </a:p>
        </p:txBody>
      </p:sp>
      <p:cxnSp>
        <p:nvCxnSpPr>
          <p:cNvPr id="722" name="Google Shape;722;p76"/>
          <p:cNvCxnSpPr/>
          <p:nvPr/>
        </p:nvCxnSpPr>
        <p:spPr>
          <a:xfrm>
            <a:off x="760075" y="2902125"/>
            <a:ext cx="2004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3" name="Google Shape;723;p76"/>
          <p:cNvSpPr txBox="1"/>
          <p:nvPr/>
        </p:nvSpPr>
        <p:spPr>
          <a:xfrm>
            <a:off x="760075" y="2825925"/>
            <a:ext cx="28677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makes edge score positive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Tensorlog: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Extension (Neural ILP)</a:t>
            </a:r>
            <a:endParaRPr/>
          </a:p>
        </p:txBody>
      </p:sp>
      <p:sp>
        <p:nvSpPr>
          <p:cNvPr id="730" name="Google Shape;730;p7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Fang Yang, Zhilin Yang</a:t>
            </a:r>
            <a:endParaRPr/>
          </a:p>
        </p:txBody>
      </p:sp>
      <p:pic>
        <p:nvPicPr>
          <p:cNvPr id="731" name="Google Shape;731;p77"/>
          <p:cNvPicPr preferRelativeResize="0"/>
          <p:nvPr/>
        </p:nvPicPr>
        <p:blipFill rotWithShape="1">
          <a:blip r:embed="rId3">
            <a:alphaModFix/>
          </a:blip>
          <a:srcRect b="0" l="22087" r="29537" t="34776"/>
          <a:stretch/>
        </p:blipFill>
        <p:spPr>
          <a:xfrm>
            <a:off x="2452575" y="4824725"/>
            <a:ext cx="2050500" cy="18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850" y="4824725"/>
            <a:ext cx="1447343" cy="18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rules for TensorLog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78"/>
          <p:cNvSpPr txBox="1"/>
          <p:nvPr>
            <p:ph idx="1" type="body"/>
          </p:nvPr>
        </p:nvSpPr>
        <p:spPr>
          <a:xfrm>
            <a:off x="147025" y="3429000"/>
            <a:ext cx="5349600" cy="31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3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idea:</a:t>
            </a:r>
            <a:endParaRPr sz="2400"/>
          </a:p>
          <a:p>
            <a:pPr indent="-273685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TensorLog programs are compiled to a sequence of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differentiable operators</a:t>
            </a:r>
            <a:endParaRPr sz="2400"/>
          </a:p>
          <a:p>
            <a:pPr indent="-273685" lvl="1" marL="742950" marR="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operator is applied to a memory location ~= logical variable</a:t>
            </a:r>
            <a:endParaRPr sz="2400"/>
          </a:p>
          <a:p>
            <a:pPr indent="-30734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sequence with a neural controller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7-07-01 at 2.15.44 PM.png" id="739" name="Google Shape;739;p78"/>
          <p:cNvPicPr preferRelativeResize="0"/>
          <p:nvPr/>
        </p:nvPicPr>
        <p:blipFill rotWithShape="1">
          <a:blip r:embed="rId3">
            <a:alphaModFix/>
          </a:blip>
          <a:srcRect b="0" l="0" r="55555" t="33235"/>
          <a:stretch/>
        </p:blipFill>
        <p:spPr>
          <a:xfrm>
            <a:off x="5496625" y="3963023"/>
            <a:ext cx="3647376" cy="23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78"/>
          <p:cNvSpPr txBox="1"/>
          <p:nvPr/>
        </p:nvSpPr>
        <p:spPr>
          <a:xfrm>
            <a:off x="930475" y="1417650"/>
            <a:ext cx="7633500" cy="19389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only examples: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uncle(liam,Y): Y should be {“bob”}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aunt(liam,Y):Y should be {“mary, “sue”}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full model (parameters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rules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rules for TensorLog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7-07-01 at 2.37.46 PM.png" id="746" name="Google Shape;746;p79"/>
          <p:cNvPicPr preferRelativeResize="0"/>
          <p:nvPr/>
        </p:nvPicPr>
        <p:blipFill rotWithShape="1">
          <a:blip r:embed="rId3">
            <a:alphaModFix/>
          </a:blip>
          <a:srcRect b="0" l="0" r="5748" t="0"/>
          <a:stretch/>
        </p:blipFill>
        <p:spPr>
          <a:xfrm>
            <a:off x="0" y="1950944"/>
            <a:ext cx="6260353" cy="30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79"/>
          <p:cNvSpPr txBox="1"/>
          <p:nvPr/>
        </p:nvSpPr>
        <p:spPr>
          <a:xfrm>
            <a:off x="4398681" y="1417638"/>
            <a:ext cx="4467412" cy="830997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LSTM controller: reads p,a at each time step in computing Y : p(a,Y)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79"/>
          <p:cNvSpPr txBox="1"/>
          <p:nvPr/>
        </p:nvSpPr>
        <p:spPr>
          <a:xfrm>
            <a:off x="1024963" y="5011644"/>
            <a:ext cx="4467412" cy="156966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memory  cell allocated at each time step: contents are formed by attention over ops and previous memory cells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79"/>
          <p:cNvSpPr txBox="1"/>
          <p:nvPr/>
        </p:nvSpPr>
        <p:spPr>
          <a:xfrm>
            <a:off x="457199" y="1417638"/>
            <a:ext cx="2112683" cy="156966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output is attention over memory cells after T steps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79"/>
          <p:cNvSpPr txBox="1"/>
          <p:nvPr/>
        </p:nvSpPr>
        <p:spPr>
          <a:xfrm>
            <a:off x="6672730" y="2617966"/>
            <a:ext cx="2306918" cy="1200328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status: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chain rules only,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KB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7-07-01 at 2.15.44 PM.png" id="751" name="Google Shape;751;p79"/>
          <p:cNvPicPr preferRelativeResize="0"/>
          <p:nvPr/>
        </p:nvPicPr>
        <p:blipFill rotWithShape="1">
          <a:blip r:embed="rId4">
            <a:alphaModFix/>
          </a:blip>
          <a:srcRect b="0" l="0" r="55555" t="33235"/>
          <a:stretch/>
        </p:blipFill>
        <p:spPr>
          <a:xfrm>
            <a:off x="5901450" y="4738575"/>
            <a:ext cx="3238299" cy="211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50" y="76200"/>
            <a:ext cx="7260466" cy="670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for Neural Inductive Logic Programming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3" name="Google Shape;763;p81"/>
          <p:cNvPicPr preferRelativeResize="0"/>
          <p:nvPr/>
        </p:nvPicPr>
        <p:blipFill rotWithShape="1">
          <a:blip r:embed="rId3">
            <a:alphaModFix/>
          </a:blip>
          <a:srcRect b="0" l="0" r="11150" t="0"/>
          <a:stretch/>
        </p:blipFill>
        <p:spPr>
          <a:xfrm>
            <a:off x="733600" y="2064150"/>
            <a:ext cx="7621974" cy="43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81"/>
          <p:cNvSpPr/>
          <p:nvPr/>
        </p:nvSpPr>
        <p:spPr>
          <a:xfrm>
            <a:off x="733601" y="2240050"/>
            <a:ext cx="7953300" cy="224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Recovering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rules for </a:t>
            </a:r>
            <a:r>
              <a:rPr lang="en-US"/>
              <a:t>Neural ILP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7-07-01 at 2.37.46 PM.png" id="770" name="Google Shape;770;p82"/>
          <p:cNvPicPr preferRelativeResize="0"/>
          <p:nvPr/>
        </p:nvPicPr>
        <p:blipFill rotWithShape="1">
          <a:blip r:embed="rId3">
            <a:alphaModFix/>
          </a:blip>
          <a:srcRect b="0" l="0" r="5749" t="0"/>
          <a:stretch/>
        </p:blipFill>
        <p:spPr>
          <a:xfrm>
            <a:off x="546807" y="4292901"/>
            <a:ext cx="4335066" cy="211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7-01 at 2.15.44 PM.png" id="771" name="Google Shape;771;p82"/>
          <p:cNvPicPr preferRelativeResize="0"/>
          <p:nvPr/>
        </p:nvPicPr>
        <p:blipFill rotWithShape="1">
          <a:blip r:embed="rId4">
            <a:alphaModFix/>
          </a:blip>
          <a:srcRect b="0" l="0" r="55555" t="33235"/>
          <a:stretch/>
        </p:blipFill>
        <p:spPr>
          <a:xfrm>
            <a:off x="5350050" y="4137825"/>
            <a:ext cx="3238299" cy="211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100" y="1503438"/>
            <a:ext cx="771525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for Neural Inductive Logic Programming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7-07-01 at 2.49.03 PM.png" id="778" name="Google Shape;7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339" y="2291814"/>
            <a:ext cx="6475132" cy="4619572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83"/>
          <p:cNvSpPr txBox="1"/>
          <p:nvPr/>
        </p:nvSpPr>
        <p:spPr>
          <a:xfrm>
            <a:off x="457200" y="1728979"/>
            <a:ext cx="85894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Synthetic task: learning specific long paths in grid, like “NE-NE-S-S”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to next?</a:t>
            </a:r>
            <a:endParaRPr/>
          </a:p>
        </p:txBody>
      </p:sp>
      <p:sp>
        <p:nvSpPr>
          <p:cNvPr id="785" name="Google Shape;785;p8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William Cohen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Google AI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1525" cy="34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 txBox="1"/>
          <p:nvPr/>
        </p:nvSpPr>
        <p:spPr>
          <a:xfrm>
            <a:off x="-272037" y="3644925"/>
            <a:ext cx="38004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How did we get here?</a:t>
            </a:r>
            <a:endParaRPr sz="1800"/>
          </a:p>
        </p:txBody>
      </p:sp>
      <p:pic>
        <p:nvPicPr>
          <p:cNvPr id="183" name="Google Shape;183;p31"/>
          <p:cNvPicPr preferRelativeResize="0"/>
          <p:nvPr/>
        </p:nvPicPr>
        <p:blipFill rotWithShape="1">
          <a:blip r:embed="rId4">
            <a:alphaModFix/>
          </a:blip>
          <a:srcRect b="0" l="0" r="42022" t="0"/>
          <a:stretch/>
        </p:blipFill>
        <p:spPr>
          <a:xfrm>
            <a:off x="3687513" y="3429000"/>
            <a:ext cx="5163251" cy="28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628" y="4298450"/>
            <a:ext cx="2322050" cy="2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7525" y="152400"/>
            <a:ext cx="4697769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/>
        </p:nvSpPr>
        <p:spPr>
          <a:xfrm>
            <a:off x="5700600" y="2794800"/>
            <a:ext cx="2684700" cy="48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run </a:t>
            </a:r>
            <a:r>
              <a:rPr b="1" lang="en-US" sz="1800"/>
              <a:t>Hadoop, Spark, ...</a:t>
            </a:r>
            <a:endParaRPr b="1" sz="1800"/>
          </a:p>
        </p:txBody>
      </p:sp>
      <p:sp>
        <p:nvSpPr>
          <p:cNvPr id="187" name="Google Shape;187;p31"/>
          <p:cNvSpPr txBox="1"/>
          <p:nvPr/>
        </p:nvSpPr>
        <p:spPr>
          <a:xfrm>
            <a:off x="5050500" y="5783300"/>
            <a:ext cx="3800400" cy="48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run a big pile of linear algebra</a:t>
            </a:r>
            <a:endParaRPr b="1" sz="1800"/>
          </a:p>
        </p:txBody>
      </p:sp>
      <p:cxnSp>
        <p:nvCxnSpPr>
          <p:cNvPr id="188" name="Google Shape;188;p31"/>
          <p:cNvCxnSpPr/>
          <p:nvPr/>
        </p:nvCxnSpPr>
        <p:spPr>
          <a:xfrm flipH="1">
            <a:off x="639225" y="4353200"/>
            <a:ext cx="2262900" cy="1969200"/>
          </a:xfrm>
          <a:prstGeom prst="straightConnector1">
            <a:avLst/>
          </a:prstGeom>
          <a:noFill/>
          <a:ln cap="flat" cmpd="sng" w="152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85"/>
          <p:cNvSpPr txBox="1"/>
          <p:nvPr>
            <p:ph type="title"/>
          </p:nvPr>
        </p:nvSpPr>
        <p:spPr>
          <a:xfrm>
            <a:off x="311700" y="27960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TensorLog model</a:t>
            </a:r>
            <a:endParaRPr b="0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85"/>
          <p:cNvSpPr txBox="1"/>
          <p:nvPr>
            <p:ph idx="1" type="body"/>
          </p:nvPr>
        </p:nvSpPr>
        <p:spPr>
          <a:xfrm>
            <a:off x="311700" y="1536633"/>
            <a:ext cx="8520600" cy="1112100"/>
          </a:xfrm>
          <a:prstGeom prst="rect">
            <a:avLst/>
          </a:prstGeom>
          <a:noFill/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acted in the movie Wise Guys? ['Harvey Keitel', 'Danny DeVito', 'Joe Piscopo', …]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a film written by Luke Ricci? ['How to Be a Serial Killer']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85"/>
          <p:cNvSpPr txBox="1"/>
          <p:nvPr>
            <p:ph idx="1" type="body"/>
          </p:nvPr>
        </p:nvSpPr>
        <p:spPr>
          <a:xfrm>
            <a:off x="4572000" y="2843400"/>
            <a:ext cx="4575000" cy="3814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Harvey Keitel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Danny DeVito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Joe Piscopo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starred_actors	Wise Guys		Ray Sharkey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directed_by	Wise Guys		Brian De Palma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has_genre		Wise Guys		Comedy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release_year	Wise Guys		1986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written_by		How to .. Killer	Luke Ricci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has_genre		How to .. Killer	Comedy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793" name="Google Shape;793;p85"/>
          <p:cNvSpPr txBox="1"/>
          <p:nvPr/>
        </p:nvSpPr>
        <p:spPr>
          <a:xfrm>
            <a:off x="119524" y="3003300"/>
            <a:ext cx="47346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answer(Question, Entity) :-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mentions_entity(Question,Movie),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starred_actors(Movie,Entity),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feature(Question,F),weight_sa_io(F).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i="1" lang="en-US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% w_sa_f: weight for  starred_actors(i,o)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answer(Question, Movie) :-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mentions_entity(Question,Entity),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written_by(Movie,Entity),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feature(Question,F),weight_wb_oi(F).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Total: 18 rules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86"/>
          <p:cNvSpPr txBox="1"/>
          <p:nvPr>
            <p:ph type="title"/>
          </p:nvPr>
        </p:nvSpPr>
        <p:spPr>
          <a:xfrm>
            <a:off x="311700" y="27960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TensorLog model</a:t>
            </a:r>
            <a:endParaRPr b="0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86"/>
          <p:cNvSpPr txBox="1"/>
          <p:nvPr/>
        </p:nvSpPr>
        <p:spPr>
          <a:xfrm>
            <a:off x="5910124" y="1344025"/>
            <a:ext cx="47346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answer(Question, Entity) :-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mentions_entity(Question,Movie),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starred_actors(Movie,Entity),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feature(Question,F),weight_sa_io(F).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i="1" lang="en-US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% w_sa_f: weight for  starred_actors(i,o)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answer(Question, Movie) :-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mentions_entity(Question,Entity),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written_by(Movie,Entity),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feature(Question,F),weight_wb_oi(F).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86"/>
          <p:cNvSpPr txBox="1"/>
          <p:nvPr/>
        </p:nvSpPr>
        <p:spPr>
          <a:xfrm>
            <a:off x="292925" y="1344025"/>
            <a:ext cx="5617200" cy="52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Is this the best interface to give Google programmers to build models? Problems: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Hard to predict what will happen in the compiled model (what does the BP stage do to construct a model?)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Hard to quantify over </a:t>
            </a:r>
            <a:r>
              <a:rPr i="1" lang="en-US" sz="2400"/>
              <a:t>relations</a:t>
            </a:r>
            <a:r>
              <a:rPr lang="en-US" sz="2400"/>
              <a:t> (do second order reasoning)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Awkward to swap back and forth between TensorFlow and TensorLog (declarative vs functional)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Proposal: language for </a:t>
            </a:r>
            <a:r>
              <a:rPr i="1" lang="en-US" sz="2400"/>
              <a:t>compilation target for Tensorlog</a:t>
            </a:r>
            <a:endParaRPr i="1" sz="24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87"/>
          <p:cNvSpPr txBox="1"/>
          <p:nvPr>
            <p:ph type="title"/>
          </p:nvPr>
        </p:nvSpPr>
        <p:spPr>
          <a:xfrm>
            <a:off x="311700" y="27960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Neural Query Language: 1st-order</a:t>
            </a:r>
            <a:endParaRPr b="0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87"/>
          <p:cNvSpPr txBox="1"/>
          <p:nvPr/>
        </p:nvSpPr>
        <p:spPr>
          <a:xfrm>
            <a:off x="4702350" y="3323850"/>
            <a:ext cx="50676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answer(Question, Entity) :-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mentions_entity(Question,Movie),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starred_actors(Movie,Entity),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feature(Question,F),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indicates(F,’starred_actors’).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answer(Question, Movie) :-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mentions_entity(Question,Entity),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written_by(Movie,Entity),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feature(Question,F),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indicates(F,’written_by’)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87"/>
          <p:cNvSpPr txBox="1"/>
          <p:nvPr/>
        </p:nvSpPr>
        <p:spPr>
          <a:xfrm>
            <a:off x="241225" y="1352725"/>
            <a:ext cx="89028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answer =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question.mentions_entity().starred_actors().</a:t>
            </a:r>
            <a:r>
              <a:rPr b="1" lang="en-US" sz="1800"/>
              <a:t>if_exists</a:t>
            </a:r>
            <a:r>
              <a:rPr lang="en-US" sz="1800"/>
              <a:t>(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  question.feature() &amp; </a:t>
            </a:r>
            <a:r>
              <a:rPr lang="en-US" sz="1800">
                <a:highlight>
                  <a:srgbClr val="FFFF00"/>
                </a:highlight>
              </a:rPr>
              <a:t>nq.one(‘starred_actors’).indicates(-1)</a:t>
            </a:r>
            <a:r>
              <a:rPr lang="en-US" sz="1800"/>
              <a:t>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| </a:t>
            </a:r>
            <a:r>
              <a:rPr lang="en-US" sz="1800">
                <a:solidFill>
                  <a:schemeClr val="dk1"/>
                </a:solidFill>
              </a:rPr>
              <a:t>question.mentions_entity().directed_by().</a:t>
            </a:r>
            <a:r>
              <a:rPr b="1" lang="en-US" sz="1800">
                <a:solidFill>
                  <a:schemeClr val="dk1"/>
                </a:solidFill>
              </a:rPr>
              <a:t>if_exists</a:t>
            </a:r>
            <a:r>
              <a:rPr lang="en-US" sz="1800">
                <a:solidFill>
                  <a:schemeClr val="dk1"/>
                </a:solidFill>
              </a:rPr>
              <a:t>(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             question.feature() &amp; </a:t>
            </a:r>
            <a:r>
              <a:rPr lang="en-US" sz="1800">
                <a:solidFill>
                  <a:schemeClr val="dk1"/>
                </a:solidFill>
                <a:highlight>
                  <a:srgbClr val="00FFFF"/>
                </a:highlight>
              </a:rPr>
              <a:t>nq.one(‘directed_by’).indicates(-1))</a:t>
            </a:r>
            <a:endParaRPr sz="18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|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….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8" name="Google Shape;808;p87"/>
          <p:cNvSpPr txBox="1"/>
          <p:nvPr/>
        </p:nvSpPr>
        <p:spPr>
          <a:xfrm>
            <a:off x="292925" y="3842550"/>
            <a:ext cx="39459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highlight>
                  <a:srgbClr val="FFFF00"/>
                </a:highlight>
              </a:rPr>
              <a:t>“features that indicate the ‘starred_actors’ KG relation”</a:t>
            </a:r>
            <a:endParaRPr sz="18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00FFFF"/>
                </a:highlight>
              </a:rPr>
              <a:t>“features that indicate the ‘directed_by’ KG relation”</a:t>
            </a:r>
            <a:endParaRPr sz="18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x.</a:t>
            </a:r>
            <a:r>
              <a:rPr b="1" lang="en-US" sz="1800">
                <a:solidFill>
                  <a:schemeClr val="dk1"/>
                </a:solidFill>
              </a:rPr>
              <a:t>if_exists</a:t>
            </a:r>
            <a:r>
              <a:rPr lang="en-US" sz="1800">
                <a:solidFill>
                  <a:schemeClr val="dk1"/>
                </a:solidFill>
              </a:rPr>
              <a:t>(y): r</a:t>
            </a:r>
            <a:r>
              <a:rPr b="1" lang="en-US" sz="1800">
                <a:solidFill>
                  <a:schemeClr val="dk1"/>
                </a:solidFill>
              </a:rPr>
              <a:t>eturn vector x multiplied by sum of weights in y </a:t>
            </a:r>
            <a:r>
              <a:rPr lang="en-US" sz="1800">
                <a:solidFill>
                  <a:schemeClr val="dk1"/>
                </a:solidFill>
              </a:rPr>
              <a:t>… a soft version of </a:t>
            </a:r>
            <a:r>
              <a:rPr i="1" lang="en-US" sz="1800">
                <a:solidFill>
                  <a:schemeClr val="dk1"/>
                </a:solidFill>
              </a:rPr>
              <a:t>return x iff y is non-empty else empty set</a:t>
            </a:r>
            <a:endParaRPr i="1" sz="1800">
              <a:solidFill>
                <a:schemeClr val="dk1"/>
              </a:solidFill>
            </a:endParaRPr>
          </a:p>
        </p:txBody>
      </p:sp>
      <p:cxnSp>
        <p:nvCxnSpPr>
          <p:cNvPr id="809" name="Google Shape;809;p87"/>
          <p:cNvCxnSpPr/>
          <p:nvPr/>
        </p:nvCxnSpPr>
        <p:spPr>
          <a:xfrm flipH="1">
            <a:off x="6944050" y="1602500"/>
            <a:ext cx="499800" cy="3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0" name="Google Shape;810;p87"/>
          <p:cNvSpPr txBox="1"/>
          <p:nvPr/>
        </p:nvSpPr>
        <p:spPr>
          <a:xfrm>
            <a:off x="7013075" y="1107200"/>
            <a:ext cx="18192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-1: go “backwards”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mode oi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8"/>
          <p:cNvSpPr txBox="1"/>
          <p:nvPr>
            <p:ph type="title"/>
          </p:nvPr>
        </p:nvSpPr>
        <p:spPr>
          <a:xfrm>
            <a:off x="311700" y="27960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Neural Query Language: 1st-order</a:t>
            </a:r>
            <a:endParaRPr b="0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88"/>
          <p:cNvSpPr txBox="1"/>
          <p:nvPr/>
        </p:nvSpPr>
        <p:spPr>
          <a:xfrm>
            <a:off x="0" y="1178550"/>
            <a:ext cx="89028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answer =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question.mentions_entity().starred_actors(</a:t>
            </a:r>
            <a:r>
              <a:rPr b="1" lang="en-US" sz="1800"/>
              <a:t>+1</a:t>
            </a:r>
            <a:r>
              <a:rPr lang="en-US" sz="1800"/>
              <a:t>).if_exists(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  question.feature() &amp; nq.one(‘starred_actors’).indicates_rel(-1)).if_exists(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                    </a:t>
            </a:r>
            <a:r>
              <a:rPr lang="en-US" sz="1800"/>
              <a:t>q</a:t>
            </a:r>
            <a:r>
              <a:rPr lang="en-US" sz="1800">
                <a:solidFill>
                  <a:schemeClr val="dk1"/>
                </a:solidFill>
              </a:rPr>
              <a:t>uestion.feature() &amp; nq.one(</a:t>
            </a:r>
            <a:r>
              <a:rPr b="1" lang="en-US" sz="1800">
                <a:solidFill>
                  <a:schemeClr val="dk1"/>
                </a:solidFill>
              </a:rPr>
              <a:t>‘forward’</a:t>
            </a:r>
            <a:r>
              <a:rPr lang="en-US" sz="1800">
                <a:solidFill>
                  <a:schemeClr val="dk1"/>
                </a:solidFill>
              </a:rPr>
              <a:t>).indicates_dir(-1)))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| q</a:t>
            </a:r>
            <a:r>
              <a:rPr lang="en-US" sz="1800">
                <a:solidFill>
                  <a:schemeClr val="dk1"/>
                </a:solidFill>
              </a:rPr>
              <a:t>uestion.mentions_entity().starred_actors</a:t>
            </a:r>
            <a:r>
              <a:rPr b="1" lang="en-US" sz="1800">
                <a:solidFill>
                  <a:schemeClr val="dk1"/>
                </a:solidFill>
              </a:rPr>
              <a:t>(-1)</a:t>
            </a:r>
            <a:r>
              <a:rPr lang="en-US" sz="1800">
                <a:solidFill>
                  <a:schemeClr val="dk1"/>
                </a:solidFill>
              </a:rPr>
              <a:t>.if_exists(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question.feature() &amp; nq.one(‘starred_actors’).indicates_rel(-1)).if_exists(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                    </a:t>
            </a:r>
            <a:r>
              <a:rPr lang="en-US" sz="1800">
                <a:solidFill>
                  <a:schemeClr val="dk1"/>
                </a:solidFill>
              </a:rPr>
              <a:t>question.feature() &amp; nq.one(</a:t>
            </a:r>
            <a:r>
              <a:rPr b="1" lang="en-US" sz="1800">
                <a:solidFill>
                  <a:schemeClr val="dk1"/>
                </a:solidFill>
              </a:rPr>
              <a:t>‘backward’</a:t>
            </a:r>
            <a:r>
              <a:rPr lang="en-US" sz="1800">
                <a:solidFill>
                  <a:schemeClr val="dk1"/>
                </a:solidFill>
              </a:rPr>
              <a:t>).indicates_dir(-1)))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….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7" name="Google Shape;817;p88"/>
          <p:cNvSpPr txBox="1"/>
          <p:nvPr/>
        </p:nvSpPr>
        <p:spPr>
          <a:xfrm>
            <a:off x="4847700" y="3666075"/>
            <a:ext cx="50676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answer(Question, Entity) :-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mentions_entity(Question,Movie),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starred_actors(Movie,Entity),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feature(Question,F),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indicates_rel(F,’starred_actors’),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indicates_dir(F,’forward’).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89"/>
          <p:cNvSpPr txBox="1"/>
          <p:nvPr>
            <p:ph type="title"/>
          </p:nvPr>
        </p:nvSpPr>
        <p:spPr>
          <a:xfrm>
            <a:off x="180925" y="98833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NQL: </a:t>
            </a:r>
            <a:r>
              <a:rPr lang="en-US" sz="1800"/>
              <a:t>semantics in Tensorflow</a:t>
            </a:r>
            <a:endParaRPr sz="1800"/>
          </a:p>
        </p:txBody>
      </p:sp>
      <p:graphicFrame>
        <p:nvGraphicFramePr>
          <p:cNvPr id="823" name="Google Shape;823;p89"/>
          <p:cNvGraphicFramePr/>
          <p:nvPr/>
        </p:nvGraphicFramePr>
        <p:xfrm>
          <a:off x="116750" y="8624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{F32CECBF-1F47-4B5B-AAFB-B08EB59820FE}</a:tableStyleId>
              </a:tblPr>
              <a:tblGrid>
                <a:gridCol w="2703900"/>
                <a:gridCol w="4627000"/>
              </a:tblGrid>
              <a:tr h="518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variable/expression output x</a:t>
                      </a:r>
                      <a:endParaRPr/>
                    </a:p>
                  </a:txBody>
                  <a:tcPr marT="84675" marB="8467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 vector encoding a weighted set (localist representation)</a:t>
                      </a:r>
                      <a:endParaRPr/>
                    </a:p>
                  </a:txBody>
                  <a:tcPr marT="84675" marB="84675" marR="63500" marL="63500"/>
                </a:tc>
              </a:tr>
              <a:tr h="1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nq.one(‘bob’,’person’)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x.jump_to(‘bob’,’person’)</a:t>
                      </a:r>
                      <a:endParaRPr/>
                    </a:p>
                  </a:txBody>
                  <a:tcPr marT="84675" marB="8467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v_bob, one hot vector for entity ‘bob’</a:t>
                      </a:r>
                      <a:endParaRPr/>
                    </a:p>
                  </a:txBody>
                  <a:tcPr marT="84675" marB="84675" marR="63500" marL="63500"/>
                </a:tc>
              </a:tr>
              <a:tr h="1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nq.all(‘person’)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x.jump_to_all(‘person’)</a:t>
                      </a:r>
                      <a:endParaRPr/>
                    </a:p>
                  </a:txBody>
                  <a:tcPr marT="84675" marB="8467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k-hot vector for set off all elements of type ‘person’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i.e. a ones vector</a:t>
                      </a:r>
                      <a:endParaRPr/>
                    </a:p>
                  </a:txBody>
                  <a:tcPr marT="84675" marB="84675" marR="63500" marL="63500"/>
                </a:tc>
              </a:tr>
              <a:tr h="1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nq.none(‘person’)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x.jump_to_none(‘person’)</a:t>
                      </a:r>
                      <a:endParaRPr/>
                    </a:p>
                  </a:txBody>
                  <a:tcPr marT="84675" marB="8467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k-hot vector for empty set of elements of type ‘person’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i.e. a zeros vector</a:t>
                      </a:r>
                      <a:endParaRPr/>
                    </a:p>
                  </a:txBody>
                  <a:tcPr marT="84675" marB="84675" marR="63500" marL="63500"/>
                </a:tc>
              </a:tr>
              <a:tr h="1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x.r()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x.follow(‘r’)</a:t>
                      </a:r>
                      <a:endParaRPr/>
                    </a:p>
                  </a:txBody>
                  <a:tcPr marT="84675" marB="8467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x.dot(M_r)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where M_r is sparse matrix for r and x a k-hot vector</a:t>
                      </a:r>
                      <a:endParaRPr/>
                    </a:p>
                  </a:txBody>
                  <a:tcPr marT="84675" marB="84675" marR="63500" marL="63500"/>
                </a:tc>
              </a:tr>
              <a:tr h="1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 | y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 + y</a:t>
                      </a:r>
                      <a:endParaRPr/>
                    </a:p>
                  </a:txBody>
                  <a:tcPr marT="84675" marB="8467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 + y</a:t>
                      </a:r>
                      <a:endParaRPr/>
                    </a:p>
                  </a:txBody>
                  <a:tcPr marT="84675" marB="84675" marR="63500" marL="63500"/>
                </a:tc>
              </a:tr>
              <a:tr h="1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 &amp; 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 * y</a:t>
                      </a:r>
                      <a:endParaRPr/>
                    </a:p>
                  </a:txBody>
                  <a:tcPr marT="84675" marB="8467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 * y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Hadamard aka component-wise product</a:t>
                      </a:r>
                      <a:endParaRPr/>
                    </a:p>
                  </a:txBody>
                  <a:tcPr marT="84675" marB="84675" marR="63500" marL="63500"/>
                </a:tc>
              </a:tr>
              <a:tr h="1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x.filtered_by(‘r’,’bob’)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x.weighted_by(‘r’,’bob’)</a:t>
                      </a:r>
                      <a:endParaRPr/>
                    </a:p>
                  </a:txBody>
                  <a:tcPr marT="84675" marB="8467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 * v_bob.dot(M_r’)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M_r’ is transpose</a:t>
                      </a:r>
                      <a:endParaRPr/>
                    </a:p>
                  </a:txBody>
                  <a:tcPr marT="84675" marB="84675" marR="63500" marL="63500"/>
                </a:tc>
              </a:tr>
              <a:tr h="16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x.if_exists(y)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x.weighted_by_sum(y)</a:t>
                      </a:r>
                      <a:endParaRPr/>
                    </a:p>
                  </a:txBody>
                  <a:tcPr marT="84675" marB="8467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 *  y.sum()</a:t>
                      </a:r>
                      <a:endParaRPr/>
                    </a:p>
                  </a:txBody>
                  <a:tcPr marT="84675" marB="84675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0"/>
          <p:cNvSpPr txBox="1"/>
          <p:nvPr>
            <p:ph type="title"/>
          </p:nvPr>
        </p:nvSpPr>
        <p:spPr>
          <a:xfrm>
            <a:off x="311700" y="27960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Neural Query Language: 2nd-order</a:t>
            </a:r>
            <a:endParaRPr b="0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90"/>
          <p:cNvSpPr txBox="1"/>
          <p:nvPr/>
        </p:nvSpPr>
        <p:spPr>
          <a:xfrm>
            <a:off x="241225" y="1352725"/>
            <a:ext cx="8902800" cy="2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def kg_relation(question):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return question.features().feat2rel()  </a:t>
            </a:r>
            <a:r>
              <a:rPr i="1" lang="en-US" sz="2400"/>
              <a:t>% classify relation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def answer(question):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return question.mentions_entity().follow(kg_relation(question))</a:t>
            </a:r>
            <a:endParaRPr sz="2400"/>
          </a:p>
        </p:txBody>
      </p:sp>
      <p:sp>
        <p:nvSpPr>
          <p:cNvPr id="830" name="Google Shape;830;p90"/>
          <p:cNvSpPr txBox="1"/>
          <p:nvPr/>
        </p:nvSpPr>
        <p:spPr>
          <a:xfrm>
            <a:off x="258475" y="3584075"/>
            <a:ext cx="8787900" cy="31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						       </a:t>
            </a:r>
            <a:r>
              <a:rPr lang="en-US" sz="1800">
                <a:solidFill>
                  <a:schemeClr val="dk1"/>
                </a:solidFill>
              </a:rPr>
              <a:t>verb(t37,starred_in)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starred_in(tom_hanks,the_post) →  subject(t37,tom_hanks) </a:t>
            </a:r>
            <a:endParaRPr sz="1800"/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object(t37,the_post)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x.follow(g) ==  (x.subject(-1)  &amp;  g.verb(-1)).object()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x={tom_hanks} g={starred_in}:   (tom_hanks is sub) &amp; (starred_in is verb) → object</a:t>
            </a:r>
            <a:endParaRPr sz="18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9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 and Wrap-Up</a:t>
            </a:r>
            <a:endParaRPr/>
          </a:p>
        </p:txBody>
      </p:sp>
      <p:pic>
        <p:nvPicPr>
          <p:cNvPr id="837" name="Google Shape;837;p91"/>
          <p:cNvPicPr preferRelativeResize="0"/>
          <p:nvPr/>
        </p:nvPicPr>
        <p:blipFill rotWithShape="1">
          <a:blip r:embed="rId3">
            <a:alphaModFix/>
          </a:blip>
          <a:srcRect b="0" l="0" r="42022" t="0"/>
          <a:stretch/>
        </p:blipFill>
        <p:spPr>
          <a:xfrm>
            <a:off x="4101013" y="1506150"/>
            <a:ext cx="5163251" cy="28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7" y="1609550"/>
            <a:ext cx="3973516" cy="28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250" y="1944850"/>
            <a:ext cx="1978849" cy="1484150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9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 and Wrap-Up</a:t>
            </a:r>
            <a:endParaRPr/>
          </a:p>
        </p:txBody>
      </p:sp>
      <p:pic>
        <p:nvPicPr>
          <p:cNvPr id="846" name="Google Shape;846;p92"/>
          <p:cNvPicPr preferRelativeResize="0"/>
          <p:nvPr/>
        </p:nvPicPr>
        <p:blipFill rotWithShape="1">
          <a:blip r:embed="rId3">
            <a:alphaModFix/>
          </a:blip>
          <a:srcRect b="0" l="0" r="42022" t="0"/>
          <a:stretch/>
        </p:blipFill>
        <p:spPr>
          <a:xfrm>
            <a:off x="4101013" y="1506150"/>
            <a:ext cx="5163251" cy="28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92"/>
          <p:cNvPicPr preferRelativeResize="0"/>
          <p:nvPr/>
        </p:nvPicPr>
        <p:blipFill rotWithShape="1">
          <a:blip r:embed="rId4">
            <a:alphaModFix/>
          </a:blip>
          <a:srcRect b="0" l="22742" r="4269" t="51763"/>
          <a:stretch/>
        </p:blipFill>
        <p:spPr>
          <a:xfrm>
            <a:off x="5944750" y="1744563"/>
            <a:ext cx="2153900" cy="16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37" y="1609550"/>
            <a:ext cx="3973516" cy="28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93"/>
          <p:cNvPicPr preferRelativeResize="0"/>
          <p:nvPr/>
        </p:nvPicPr>
        <p:blipFill rotWithShape="1">
          <a:blip r:embed="rId3">
            <a:alphaModFix/>
          </a:blip>
          <a:srcRect b="0" l="0" r="42022" t="0"/>
          <a:stretch/>
        </p:blipFill>
        <p:spPr>
          <a:xfrm>
            <a:off x="4101013" y="1506150"/>
            <a:ext cx="5163251" cy="28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9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 and Wrap-Up</a:t>
            </a:r>
            <a:endParaRPr/>
          </a:p>
        </p:txBody>
      </p:sp>
      <p:pic>
        <p:nvPicPr>
          <p:cNvPr id="856" name="Google Shape;856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125" y="1869625"/>
            <a:ext cx="2189450" cy="155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37" y="1609550"/>
            <a:ext cx="3973516" cy="28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93"/>
          <p:cNvSpPr txBox="1"/>
          <p:nvPr/>
        </p:nvSpPr>
        <p:spPr>
          <a:xfrm>
            <a:off x="1326800" y="4698325"/>
            <a:ext cx="70821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How should logic and logic programming approaches to AI be integrated with “neural” / “deep” / GPU-based approaches to AI?</a:t>
            </a:r>
            <a:endParaRPr sz="24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9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 and Wrap-Up</a:t>
            </a:r>
            <a:endParaRPr/>
          </a:p>
        </p:txBody>
      </p:sp>
      <p:sp>
        <p:nvSpPr>
          <p:cNvPr id="865" name="Google Shape;865;p94"/>
          <p:cNvSpPr txBox="1"/>
          <p:nvPr/>
        </p:nvSpPr>
        <p:spPr>
          <a:xfrm>
            <a:off x="0" y="1464600"/>
            <a:ext cx="88323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How should logic and logic programming approaches to AI be integrated with “neural” / “deep” / GPU-based approaches to AI?</a:t>
            </a:r>
            <a:endParaRPr sz="2400"/>
          </a:p>
        </p:txBody>
      </p:sp>
      <p:sp>
        <p:nvSpPr>
          <p:cNvPr id="866" name="Google Shape;866;p94"/>
          <p:cNvSpPr txBox="1"/>
          <p:nvPr/>
        </p:nvSpPr>
        <p:spPr>
          <a:xfrm>
            <a:off x="482500" y="2808675"/>
            <a:ext cx="7874700" cy="3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TensorFlow tries to answer this in one way: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Scalable - but restricted - declarative subset of Prolog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Very efficient for learning and inference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Combinable with neural methods: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Eg: Logistic regression model “on top” of proof counts (for tuple-independence)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Eg: Representation learning “underneath” (to define edge weights)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81399" cy="3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400" y="0"/>
            <a:ext cx="4445599" cy="33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881025" y="2375100"/>
            <a:ext cx="2280300" cy="10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Clean understandable elegant models</a:t>
            </a:r>
            <a:endParaRPr sz="1800"/>
          </a:p>
        </p:txBody>
      </p:sp>
      <p:sp>
        <p:nvSpPr>
          <p:cNvPr id="197" name="Google Shape;197;p32"/>
          <p:cNvSpPr txBox="1"/>
          <p:nvPr/>
        </p:nvSpPr>
        <p:spPr>
          <a:xfrm>
            <a:off x="5884550" y="2864700"/>
            <a:ext cx="2176800" cy="469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</a:rPr>
              <a:t>complex models</a:t>
            </a:r>
            <a:endParaRPr b="1" sz="1800">
              <a:solidFill>
                <a:srgbClr val="FF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8" name="Google Shape;198;p32"/>
          <p:cNvSpPr txBox="1"/>
          <p:nvPr>
            <p:ph idx="4294967295" type="ctrTitle"/>
          </p:nvPr>
        </p:nvSpPr>
        <p:spPr>
          <a:xfrm>
            <a:off x="685800" y="351330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000"/>
              <a:t>Deep Learning and Logic: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Learnable Probabilistic Logics </a:t>
            </a:r>
            <a:endParaRPr sz="3959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That Run On GPUs</a:t>
            </a:r>
            <a:endParaRPr sz="3959"/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5">
            <a:alphaModFix/>
          </a:blip>
          <a:srcRect b="0" l="0" r="42022" t="0"/>
          <a:stretch/>
        </p:blipFill>
        <p:spPr>
          <a:xfrm>
            <a:off x="6057092" y="5162400"/>
            <a:ext cx="3086909" cy="16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2"/>
          <p:cNvPicPr preferRelativeResize="0"/>
          <p:nvPr/>
        </p:nvPicPr>
        <p:blipFill rotWithShape="1">
          <a:blip r:embed="rId6">
            <a:alphaModFix/>
          </a:blip>
          <a:srcRect b="0" l="22742" r="4269" t="51763"/>
          <a:stretch/>
        </p:blipFill>
        <p:spPr>
          <a:xfrm>
            <a:off x="0" y="4845125"/>
            <a:ext cx="2781200" cy="2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Tensorlog: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ideas and background</a:t>
            </a:r>
            <a:endParaRPr/>
          </a:p>
        </p:txBody>
      </p:sp>
      <p:sp>
        <p:nvSpPr>
          <p:cNvPr id="207" name="Google Shape;207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Probabilistic Deductive DBs</a:t>
            </a:r>
            <a:endParaRPr/>
          </a:p>
        </p:txBody>
      </p:sp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57"/>
            <a:ext cx="8910975" cy="30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/>
        </p:nvSpPr>
        <p:spPr>
          <a:xfrm>
            <a:off x="1071025" y="4059525"/>
            <a:ext cx="27294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6" name="Google Shape;216;p34"/>
          <p:cNvSpPr/>
          <p:nvPr/>
        </p:nvSpPr>
        <p:spPr>
          <a:xfrm>
            <a:off x="2159300" y="5258550"/>
            <a:ext cx="2297400" cy="449100"/>
          </a:xfrm>
          <a:prstGeom prst="wedgeRectCallout">
            <a:avLst>
              <a:gd fmla="val 42487" name="adj1"/>
              <a:gd fmla="val -5323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Horn clauses (rules)</a:t>
            </a:r>
            <a:endParaRPr/>
          </a:p>
        </p:txBody>
      </p:sp>
      <p:sp>
        <p:nvSpPr>
          <p:cNvPr id="217" name="Google Shape;217;p34"/>
          <p:cNvSpPr/>
          <p:nvPr/>
        </p:nvSpPr>
        <p:spPr>
          <a:xfrm>
            <a:off x="3423300" y="6129375"/>
            <a:ext cx="2297400" cy="584100"/>
          </a:xfrm>
          <a:prstGeom prst="wedgeRectCallout">
            <a:avLst>
              <a:gd fmla="val 61908" name="adj1"/>
              <a:gd fmla="val -32451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ground unit</a:t>
            </a:r>
            <a:r>
              <a:rPr lang="en-US" sz="1800">
                <a:solidFill>
                  <a:schemeClr val="dk1"/>
                </a:solidFill>
              </a:rPr>
              <a:t> clauses (facts)</a:t>
            </a:r>
            <a:endParaRPr/>
          </a:p>
        </p:txBody>
      </p:sp>
      <p:sp>
        <p:nvSpPr>
          <p:cNvPr id="218" name="Google Shape;218;p34"/>
          <p:cNvSpPr/>
          <p:nvPr/>
        </p:nvSpPr>
        <p:spPr>
          <a:xfrm>
            <a:off x="6270550" y="6264500"/>
            <a:ext cx="2297400" cy="449100"/>
          </a:xfrm>
          <a:prstGeom prst="wedgeRectCallout">
            <a:avLst>
              <a:gd fmla="val 38731" name="adj1"/>
              <a:gd fmla="val -44866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weight for each fact</a:t>
            </a:r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 rotWithShape="1">
          <a:blip r:embed="rId4">
            <a:alphaModFix/>
          </a:blip>
          <a:srcRect b="21309" l="0" r="31115" t="0"/>
          <a:stretch/>
        </p:blipFill>
        <p:spPr>
          <a:xfrm>
            <a:off x="7827150" y="16975"/>
            <a:ext cx="1316851" cy="107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